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ags/tag10.xml" ContentType="application/vnd.openxmlformats-officedocument.presentationml.tags+xml"/>
  <Override PartName="/ppt/charts/chart9.xml" ContentType="application/vnd.openxmlformats-officedocument.drawingml.chart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0.xml" ContentType="application/vnd.openxmlformats-officedocument.drawingml.char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4.xml" ContentType="application/vnd.openxmlformats-officedocument.drawingml.chart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4.xml" ContentType="application/vnd.openxmlformats-officedocument.presentationml.tags+xml"/>
  <Override PartName="/ppt/charts/chart15.xml" ContentType="application/vnd.openxmlformats-officedocument.drawingml.chart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359" r:id="rId3"/>
    <p:sldId id="378" r:id="rId4"/>
    <p:sldId id="373" r:id="rId5"/>
    <p:sldId id="379" r:id="rId6"/>
    <p:sldId id="399" r:id="rId7"/>
    <p:sldId id="388" r:id="rId8"/>
    <p:sldId id="315" r:id="rId9"/>
    <p:sldId id="319" r:id="rId10"/>
    <p:sldId id="316" r:id="rId11"/>
    <p:sldId id="328" r:id="rId12"/>
    <p:sldId id="336" r:id="rId13"/>
    <p:sldId id="273" r:id="rId14"/>
    <p:sldId id="307" r:id="rId15"/>
    <p:sldId id="356" r:id="rId16"/>
    <p:sldId id="266" r:id="rId17"/>
    <p:sldId id="267" r:id="rId18"/>
    <p:sldId id="345" r:id="rId19"/>
    <p:sldId id="269" r:id="rId20"/>
    <p:sldId id="333" r:id="rId21"/>
    <p:sldId id="310" r:id="rId22"/>
    <p:sldId id="311" r:id="rId23"/>
    <p:sldId id="281" r:id="rId24"/>
    <p:sldId id="357" r:id="rId25"/>
    <p:sldId id="351" r:id="rId26"/>
    <p:sldId id="288" r:id="rId27"/>
    <p:sldId id="343" r:id="rId28"/>
    <p:sldId id="352" r:id="rId29"/>
    <p:sldId id="358" r:id="rId30"/>
    <p:sldId id="294" r:id="rId31"/>
    <p:sldId id="338" r:id="rId32"/>
    <p:sldId id="348" r:id="rId33"/>
    <p:sldId id="342" r:id="rId34"/>
    <p:sldId id="390" r:id="rId35"/>
    <p:sldId id="389" r:id="rId36"/>
    <p:sldId id="391" r:id="rId37"/>
    <p:sldId id="392" r:id="rId38"/>
    <p:sldId id="393" r:id="rId39"/>
    <p:sldId id="360" r:id="rId40"/>
    <p:sldId id="395" r:id="rId41"/>
    <p:sldId id="396" r:id="rId42"/>
    <p:sldId id="398" r:id="rId43"/>
    <p:sldId id="365" r:id="rId44"/>
    <p:sldId id="397" r:id="rId45"/>
    <p:sldId id="364" r:id="rId46"/>
    <p:sldId id="366" r:id="rId47"/>
    <p:sldId id="367" r:id="rId48"/>
    <p:sldId id="370" r:id="rId49"/>
    <p:sldId id="371" r:id="rId50"/>
    <p:sldId id="381" r:id="rId51"/>
    <p:sldId id="382" r:id="rId52"/>
    <p:sldId id="383" r:id="rId53"/>
    <p:sldId id="384" r:id="rId54"/>
    <p:sldId id="385" r:id="rId55"/>
    <p:sldId id="386" r:id="rId56"/>
    <p:sldId id="375" r:id="rId57"/>
    <p:sldId id="258" r:id="rId58"/>
  </p:sldIdLst>
  <p:sldSz cx="12192000" cy="6858000"/>
  <p:notesSz cx="12192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377"/>
    <a:srgbClr val="FEE600"/>
    <a:srgbClr val="00FF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480" autoAdjust="0"/>
  </p:normalViewPr>
  <p:slideViewPr>
    <p:cSldViewPr>
      <p:cViewPr>
        <p:scale>
          <a:sx n="65" d="100"/>
          <a:sy n="65" d="100"/>
        </p:scale>
        <p:origin x="-834" y="1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12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mfpaschoal\Desktop\Meli%20Experience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mfpaschoal\Desktop\ecommm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fmfpaschoal\Desktop\Meli%20Experience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fmfpaschoal\Desktop\Meli%20Experience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fmfpaschoal\Desktop\Meli%20Experience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mfpaschoal\Desktop\ecommm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mfpaschoal\Desktop\Meli%20Experienc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mfpaschoal\Desktop\Meli%20Experienc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mfpaschoal\Desktop\Meli%20Experienc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mfpaschoal\Desktop\Meli%20Experienc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mfpaschoal\Desktop\Meli%20Experience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mfpaschoal\Desktop\Meli%20Experience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mfpaschoal\Desktop\Meli%20Experience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mfpaschoal\Desktop\Meli%20Experience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mfpaschoal\Desktop\Meli%20Experienc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'Slide 1'!$A$4</c:f>
              <c:strCache>
                <c:ptCount val="1"/>
                <c:pt idx="0">
                  <c:v>Vendas mundiais totais (USD, T)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7A4-4292-8DC5-54E6449939A9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7A4-4292-8DC5-54E6449939A9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7A4-4292-8DC5-54E6449939A9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  <a:prstDash val="sys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7A4-4292-8DC5-54E6449939A9}"/>
              </c:ext>
            </c:extLst>
          </c:dPt>
          <c:cat>
            <c:numRef>
              <c:f>'Slide 1'!$B$3:$G$3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'Slide 1'!$B$4:$G$4</c:f>
              <c:numCache>
                <c:formatCode>#,##0</c:formatCode>
                <c:ptCount val="6"/>
                <c:pt idx="0">
                  <c:v>21328</c:v>
                </c:pt>
                <c:pt idx="1">
                  <c:v>22512</c:v>
                </c:pt>
                <c:pt idx="2">
                  <c:v>23775</c:v>
                </c:pt>
                <c:pt idx="3">
                  <c:v>25112</c:v>
                </c:pt>
                <c:pt idx="4">
                  <c:v>26505</c:v>
                </c:pt>
                <c:pt idx="5">
                  <c:v>27916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7A4-4292-8DC5-54E6449939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882688"/>
        <c:axId val="76884224"/>
      </c:barChart>
      <c:lineChart>
        <c:grouping val="standard"/>
        <c:varyColors val="0"/>
        <c:ser>
          <c:idx val="1"/>
          <c:order val="1"/>
          <c:tx>
            <c:strRef>
              <c:f>'Slide 1'!$A$5</c:f>
              <c:strCache>
                <c:ptCount val="1"/>
                <c:pt idx="0">
                  <c:v>Crescimento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t-BR" sz="1100" b="1"/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'Slide 1'!$B$5:$G$5</c:f>
              <c:numCache>
                <c:formatCode>0.0%</c:formatCode>
                <c:ptCount val="6"/>
                <c:pt idx="0">
                  <c:v>6.0999999999999999E-2</c:v>
                </c:pt>
                <c:pt idx="1">
                  <c:v>5.6000000000000001E-2</c:v>
                </c:pt>
                <c:pt idx="2">
                  <c:v>5.6000000000000001E-2</c:v>
                </c:pt>
                <c:pt idx="3">
                  <c:v>5.6000000000000001E-2</c:v>
                </c:pt>
                <c:pt idx="4">
                  <c:v>5.5E-2</c:v>
                </c:pt>
                <c:pt idx="5">
                  <c:v>5.2999999999999999E-2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87A4-4292-8DC5-54E6449939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895744"/>
        <c:axId val="76894208"/>
      </c:lineChart>
      <c:catAx>
        <c:axId val="76882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pt-BR" sz="1100"/>
            </a:pPr>
            <a:endParaRPr lang="pt-BR"/>
          </a:p>
        </c:txPr>
        <c:crossAx val="76884224"/>
        <c:crosses val="autoZero"/>
        <c:auto val="1"/>
        <c:lblAlgn val="ctr"/>
        <c:lblOffset val="100"/>
        <c:noMultiLvlLbl val="0"/>
      </c:catAx>
      <c:valAx>
        <c:axId val="7688422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lang="pt-BR" sz="1100"/>
            </a:pPr>
            <a:endParaRPr lang="pt-BR"/>
          </a:p>
        </c:txPr>
        <c:crossAx val="76882688"/>
        <c:crosses val="autoZero"/>
        <c:crossBetween val="between"/>
      </c:valAx>
      <c:valAx>
        <c:axId val="76894208"/>
        <c:scaling>
          <c:orientation val="minMax"/>
          <c:max val="0.5"/>
          <c:min val="0"/>
        </c:scaling>
        <c:delete val="0"/>
        <c:axPos val="r"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lang="pt-BR" sz="100"/>
            </a:pPr>
            <a:endParaRPr lang="pt-BR"/>
          </a:p>
        </c:txPr>
        <c:crossAx val="76895744"/>
        <c:crosses val="max"/>
        <c:crossBetween val="between"/>
      </c:valAx>
      <c:catAx>
        <c:axId val="76895744"/>
        <c:scaling>
          <c:orientation val="minMax"/>
        </c:scaling>
        <c:delete val="1"/>
        <c:axPos val="b"/>
        <c:majorTickMark val="out"/>
        <c:minorTickMark val="none"/>
        <c:tickLblPos val="nextTo"/>
        <c:crossAx val="76894208"/>
        <c:crosses val="autoZero"/>
        <c:auto val="1"/>
        <c:lblAlgn val="ctr"/>
        <c:lblOffset val="100"/>
        <c:noMultiLvlLbl val="0"/>
      </c:catAx>
    </c:plotArea>
    <c:legend>
      <c:legendPos val="t"/>
      <c:layout/>
      <c:overlay val="0"/>
      <c:txPr>
        <a:bodyPr/>
        <a:lstStyle/>
        <a:p>
          <a:pPr>
            <a:defRPr lang="pt-BR" sz="1200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1"/>
          <c:order val="0"/>
          <c:tx>
            <c:strRef>
              <c:f>'Internet P'!$B$2</c:f>
              <c:strCache>
                <c:ptCount val="1"/>
                <c:pt idx="0">
                  <c:v>Usuários de Internet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numRef>
              <c:f>'Internet P'!$A$3:$A$19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'Internet P'!$B$3:$B$19</c:f>
              <c:numCache>
                <c:formatCode>#,##0</c:formatCode>
                <c:ptCount val="17"/>
                <c:pt idx="0">
                  <c:v>5046275</c:v>
                </c:pt>
                <c:pt idx="1">
                  <c:v>8079713</c:v>
                </c:pt>
                <c:pt idx="2">
                  <c:v>16564631</c:v>
                </c:pt>
                <c:pt idx="3">
                  <c:v>24252739</c:v>
                </c:pt>
                <c:pt idx="4">
                  <c:v>35499225</c:v>
                </c:pt>
                <c:pt idx="5">
                  <c:v>39623514</c:v>
                </c:pt>
                <c:pt idx="6">
                  <c:v>53735675</c:v>
                </c:pt>
                <c:pt idx="7">
                  <c:v>59531860</c:v>
                </c:pt>
                <c:pt idx="8">
                  <c:v>65890588</c:v>
                </c:pt>
                <c:pt idx="9">
                  <c:v>77146249</c:v>
                </c:pt>
                <c:pt idx="10">
                  <c:v>80736676</c:v>
                </c:pt>
                <c:pt idx="11">
                  <c:v>91616484</c:v>
                </c:pt>
                <c:pt idx="12">
                  <c:v>98286209</c:v>
                </c:pt>
                <c:pt idx="13">
                  <c:v>104253986</c:v>
                </c:pt>
                <c:pt idx="14">
                  <c:v>118700869</c:v>
                </c:pt>
                <c:pt idx="15">
                  <c:v>132357306</c:v>
                </c:pt>
                <c:pt idx="16">
                  <c:v>139111185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1AB-407B-8196-A708779FCFD5}"/>
            </c:ext>
          </c:extLst>
        </c:ser>
        <c:ser>
          <c:idx val="2"/>
          <c:order val="1"/>
          <c:tx>
            <c:strRef>
              <c:f>'Internet P'!$C$2</c:f>
              <c:strCache>
                <c:ptCount val="1"/>
                <c:pt idx="0">
                  <c:v>Não-Usuários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cat>
            <c:numRef>
              <c:f>'Internet P'!$A$3:$A$19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'Internet P'!$C$3:$C$19</c:f>
              <c:numCache>
                <c:formatCode>#,##0</c:formatCode>
                <c:ptCount val="17"/>
                <c:pt idx="0">
                  <c:v>170740166</c:v>
                </c:pt>
                <c:pt idx="1">
                  <c:v>170339683</c:v>
                </c:pt>
                <c:pt idx="2">
                  <c:v>164480961</c:v>
                </c:pt>
                <c:pt idx="3">
                  <c:v>159374600</c:v>
                </c:pt>
                <c:pt idx="4">
                  <c:v>150617138</c:v>
                </c:pt>
                <c:pt idx="5">
                  <c:v>148855726</c:v>
                </c:pt>
                <c:pt idx="6">
                  <c:v>136962566</c:v>
                </c:pt>
                <c:pt idx="7">
                  <c:v>133252661</c:v>
                </c:pt>
                <c:pt idx="8">
                  <c:v>128879108</c:v>
                </c:pt>
                <c:pt idx="9">
                  <c:v>119555049</c:v>
                </c:pt>
                <c:pt idx="10">
                  <c:v>117877532</c:v>
                </c:pt>
                <c:pt idx="11">
                  <c:v>108901100</c:v>
                </c:pt>
                <c:pt idx="12">
                  <c:v>104115375</c:v>
                </c:pt>
                <c:pt idx="13">
                  <c:v>100005391</c:v>
                </c:pt>
                <c:pt idx="14">
                  <c:v>87377029</c:v>
                </c:pt>
                <c:pt idx="15">
                  <c:v>75490222</c:v>
                </c:pt>
                <c:pt idx="16">
                  <c:v>70456735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1AB-407B-8196-A708779FCF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overlap val="100"/>
        <c:axId val="82401920"/>
        <c:axId val="82407808"/>
      </c:barChart>
      <c:catAx>
        <c:axId val="82401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pt-BR" sz="1000"/>
            </a:pPr>
            <a:endParaRPr lang="pt-BR"/>
          </a:p>
        </c:txPr>
        <c:crossAx val="82407808"/>
        <c:crosses val="autoZero"/>
        <c:auto val="1"/>
        <c:lblAlgn val="ctr"/>
        <c:lblOffset val="100"/>
        <c:noMultiLvlLbl val="0"/>
      </c:catAx>
      <c:valAx>
        <c:axId val="82407808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pt-BR" sz="1200"/>
            </a:pPr>
            <a:endParaRPr lang="pt-BR"/>
          </a:p>
        </c:txPr>
        <c:crossAx val="8240192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lang="pt-BR" sz="1200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'Slide 5'!$A$6</c:f>
              <c:strCache>
                <c:ptCount val="1"/>
                <c:pt idx="0">
                  <c:v>Vendas via Mobile Brasil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'Slide 5'!$B$5:$J$5</c:f>
              <c:strCache>
                <c:ptCount val="9"/>
                <c:pt idx="0">
                  <c:v>jun/12</c:v>
                </c:pt>
                <c:pt idx="1">
                  <c:v>dez/12</c:v>
                </c:pt>
                <c:pt idx="2">
                  <c:v>jun/13</c:v>
                </c:pt>
                <c:pt idx="3">
                  <c:v>dez/13</c:v>
                </c:pt>
                <c:pt idx="4">
                  <c:v>jun/14</c:v>
                </c:pt>
                <c:pt idx="5">
                  <c:v>dez/14</c:v>
                </c:pt>
                <c:pt idx="6">
                  <c:v>jun/15</c:v>
                </c:pt>
                <c:pt idx="7">
                  <c:v>dez/15</c:v>
                </c:pt>
                <c:pt idx="8">
                  <c:v>jun/16</c:v>
                </c:pt>
              </c:strCache>
            </c:strRef>
          </c:cat>
          <c:val>
            <c:numRef>
              <c:f>'Slide 5'!$B$6:$J$6</c:f>
              <c:numCache>
                <c:formatCode>0%</c:formatCode>
                <c:ptCount val="9"/>
                <c:pt idx="0">
                  <c:v>0.01</c:v>
                </c:pt>
                <c:pt idx="1">
                  <c:v>0.02</c:v>
                </c:pt>
                <c:pt idx="2">
                  <c:v>0.04</c:v>
                </c:pt>
                <c:pt idx="3">
                  <c:v>0.05</c:v>
                </c:pt>
                <c:pt idx="4">
                  <c:v>7.0000000000000007E-2</c:v>
                </c:pt>
                <c:pt idx="5">
                  <c:v>0.09</c:v>
                </c:pt>
                <c:pt idx="6">
                  <c:v>0.1</c:v>
                </c:pt>
                <c:pt idx="7">
                  <c:v>0.14000000000000001</c:v>
                </c:pt>
                <c:pt idx="8">
                  <c:v>0.188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FB6-40E4-95E7-CA2487244F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079744"/>
        <c:axId val="82081280"/>
      </c:barChart>
      <c:catAx>
        <c:axId val="820797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2081280"/>
        <c:crosses val="autoZero"/>
        <c:auto val="1"/>
        <c:lblAlgn val="ctr"/>
        <c:lblOffset val="100"/>
        <c:noMultiLvlLbl val="0"/>
      </c:catAx>
      <c:valAx>
        <c:axId val="82081280"/>
        <c:scaling>
          <c:orientation val="minMax"/>
          <c:max val="0.8"/>
        </c:scaling>
        <c:delete val="1"/>
        <c:axPos val="l"/>
        <c:numFmt formatCode="0%" sourceLinked="1"/>
        <c:majorTickMark val="none"/>
        <c:minorTickMark val="none"/>
        <c:tickLblPos val="nextTo"/>
        <c:crossAx val="82079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'Slide 5'!$A$3</c:f>
              <c:strCache>
                <c:ptCount val="1"/>
                <c:pt idx="0">
                  <c:v>Vendas via Mobile China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65C-4356-BE11-6AA98315BCEE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65C-4356-BE11-6AA98315BCEE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65C-4356-BE11-6AA98315BCEE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65C-4356-BE11-6AA98315BC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'Slide 5'!$B$1:$F$1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'Slide 5'!$B$3:$F$3</c:f>
              <c:numCache>
                <c:formatCode>0%</c:formatCode>
                <c:ptCount val="5"/>
                <c:pt idx="0">
                  <c:v>0.5</c:v>
                </c:pt>
                <c:pt idx="1">
                  <c:v>0.55000000000000004</c:v>
                </c:pt>
                <c:pt idx="2">
                  <c:v>0.61</c:v>
                </c:pt>
                <c:pt idx="3">
                  <c:v>0.66</c:v>
                </c:pt>
                <c:pt idx="4">
                  <c:v>0.71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65C-4356-BE11-6AA98315BC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109184"/>
        <c:axId val="82110720"/>
      </c:barChart>
      <c:catAx>
        <c:axId val="82109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2110720"/>
        <c:crosses val="autoZero"/>
        <c:auto val="1"/>
        <c:lblAlgn val="ctr"/>
        <c:lblOffset val="100"/>
        <c:noMultiLvlLbl val="0"/>
      </c:catAx>
      <c:valAx>
        <c:axId val="8211072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2109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'Slide 5'!$A$2</c:f>
              <c:strCache>
                <c:ptCount val="1"/>
                <c:pt idx="0">
                  <c:v>Vendas via Mobile EUA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DC7-4ACE-B566-5A1939A18774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DC7-4ACE-B566-5A1939A1877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DC7-4ACE-B566-5A1939A18774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DC7-4ACE-B566-5A1939A1877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'Slide 5'!$B$1:$F$1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'Slide 5'!$B$2:$F$2</c:f>
              <c:numCache>
                <c:formatCode>0%</c:formatCode>
                <c:ptCount val="5"/>
                <c:pt idx="0">
                  <c:v>0.35</c:v>
                </c:pt>
                <c:pt idx="1">
                  <c:v>0.38</c:v>
                </c:pt>
                <c:pt idx="2">
                  <c:v>0.42</c:v>
                </c:pt>
                <c:pt idx="3">
                  <c:v>0.45</c:v>
                </c:pt>
                <c:pt idx="4">
                  <c:v>0.47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DC7-4ACE-B566-5A1939A18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159104"/>
        <c:axId val="82160640"/>
      </c:barChart>
      <c:catAx>
        <c:axId val="82159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2160640"/>
        <c:crosses val="autoZero"/>
        <c:auto val="1"/>
        <c:lblAlgn val="ctr"/>
        <c:lblOffset val="100"/>
        <c:noMultiLvlLbl val="0"/>
      </c:catAx>
      <c:valAx>
        <c:axId val="82160640"/>
        <c:scaling>
          <c:orientation val="minMax"/>
          <c:max val="0.8"/>
        </c:scaling>
        <c:delete val="1"/>
        <c:axPos val="l"/>
        <c:numFmt formatCode="0%" sourceLinked="1"/>
        <c:majorTickMark val="none"/>
        <c:minorTickMark val="none"/>
        <c:tickLblPos val="nextTo"/>
        <c:crossAx val="82159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v>Sessões via Mobile (Jan'16)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t-BR" sz="12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Plan12!$A$1:$A$7</c:f>
              <c:strCache>
                <c:ptCount val="7"/>
                <c:pt idx="0">
                  <c:v>Russia</c:v>
                </c:pt>
                <c:pt idx="1">
                  <c:v>Brasil</c:v>
                </c:pt>
                <c:pt idx="2">
                  <c:v>França</c:v>
                </c:pt>
                <c:pt idx="3">
                  <c:v>Alemanha</c:v>
                </c:pt>
                <c:pt idx="4">
                  <c:v>India</c:v>
                </c:pt>
                <c:pt idx="5">
                  <c:v>Estados Unidos</c:v>
                </c:pt>
                <c:pt idx="6">
                  <c:v>Reino Unido</c:v>
                </c:pt>
              </c:strCache>
            </c:strRef>
          </c:cat>
          <c:val>
            <c:numRef>
              <c:f>Plan12!$B$1:$B$7</c:f>
              <c:numCache>
                <c:formatCode>0%</c:formatCode>
                <c:ptCount val="7"/>
                <c:pt idx="0">
                  <c:v>0.23</c:v>
                </c:pt>
                <c:pt idx="1">
                  <c:v>0.33</c:v>
                </c:pt>
                <c:pt idx="2">
                  <c:v>0.35</c:v>
                </c:pt>
                <c:pt idx="3">
                  <c:v>0.48</c:v>
                </c:pt>
                <c:pt idx="4">
                  <c:v>0.52</c:v>
                </c:pt>
                <c:pt idx="5">
                  <c:v>0.54</c:v>
                </c:pt>
                <c:pt idx="6">
                  <c:v>0.65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CE-4A75-9652-68D7836F9F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213504"/>
        <c:axId val="82227584"/>
      </c:barChart>
      <c:catAx>
        <c:axId val="8221350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82227584"/>
        <c:crosses val="autoZero"/>
        <c:auto val="1"/>
        <c:lblAlgn val="ctr"/>
        <c:lblOffset val="100"/>
        <c:noMultiLvlLbl val="0"/>
      </c:catAx>
      <c:valAx>
        <c:axId val="82227584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82213504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lang="pt-BR" sz="1200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'Slide 5'!$B$13</c:f>
              <c:strCache>
                <c:ptCount val="1"/>
                <c:pt idx="0">
                  <c:v>Mercado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t-BR" sz="28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'Slide 5'!$B$13:$C$13</c:f>
              <c:strCache>
                <c:ptCount val="2"/>
                <c:pt idx="0">
                  <c:v>Mercado</c:v>
                </c:pt>
                <c:pt idx="1">
                  <c:v>Mercado Livre</c:v>
                </c:pt>
              </c:strCache>
            </c:strRef>
          </c:cat>
          <c:val>
            <c:numRef>
              <c:f>'Slide 5'!$B$12:$C$12</c:f>
              <c:numCache>
                <c:formatCode>0.00%</c:formatCode>
                <c:ptCount val="2"/>
                <c:pt idx="0">
                  <c:v>5.1999999999999998E-2</c:v>
                </c:pt>
                <c:pt idx="1">
                  <c:v>0.622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062-47C7-B8C2-8A5074F202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axId val="82485248"/>
        <c:axId val="82486784"/>
      </c:barChart>
      <c:catAx>
        <c:axId val="82485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pt-BR" sz="1600"/>
            </a:pPr>
            <a:endParaRPr lang="pt-BR"/>
          </a:p>
        </c:txPr>
        <c:crossAx val="82486784"/>
        <c:crosses val="autoZero"/>
        <c:auto val="1"/>
        <c:lblAlgn val="ctr"/>
        <c:lblOffset val="100"/>
        <c:noMultiLvlLbl val="0"/>
      </c:catAx>
      <c:valAx>
        <c:axId val="82486784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824852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'Slide 1'!$A$9</c:f>
              <c:strCache>
                <c:ptCount val="1"/>
                <c:pt idx="0">
                  <c:v>Vendas mundiais e-commerce (USD, T)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2F9-47A8-8F6F-AF07C007756C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2F9-47A8-8F6F-AF07C007756C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2F9-47A8-8F6F-AF07C007756C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2F9-47A8-8F6F-AF07C007756C}"/>
              </c:ext>
            </c:extLst>
          </c:dPt>
          <c:cat>
            <c:numRef>
              <c:f>'Slide 1'!$B$3:$G$3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'Slide 1'!$B$9:$G$9</c:f>
              <c:numCache>
                <c:formatCode>#,##0</c:formatCode>
                <c:ptCount val="6"/>
                <c:pt idx="0">
                  <c:v>1336</c:v>
                </c:pt>
                <c:pt idx="1">
                  <c:v>1670</c:v>
                </c:pt>
                <c:pt idx="2">
                  <c:v>2050</c:v>
                </c:pt>
                <c:pt idx="3">
                  <c:v>2498</c:v>
                </c:pt>
                <c:pt idx="4">
                  <c:v>3015</c:v>
                </c:pt>
                <c:pt idx="5">
                  <c:v>3578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2F9-47A8-8F6F-AF07C00775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938624"/>
        <c:axId val="77997184"/>
      </c:barChart>
      <c:lineChart>
        <c:grouping val="standard"/>
        <c:varyColors val="0"/>
        <c:ser>
          <c:idx val="1"/>
          <c:order val="1"/>
          <c:tx>
            <c:strRef>
              <c:f>'Slide 1'!$A$10</c:f>
              <c:strCache>
                <c:ptCount val="1"/>
                <c:pt idx="0">
                  <c:v>Crescimento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t-BR" b="1"/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'Slide 1'!$B$3:$G$3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'Slide 1'!$B$10:$G$10</c:f>
              <c:numCache>
                <c:formatCode>0.0%</c:formatCode>
                <c:ptCount val="6"/>
                <c:pt idx="0">
                  <c:v>0.26300000000000001</c:v>
                </c:pt>
                <c:pt idx="1">
                  <c:v>0.251</c:v>
                </c:pt>
                <c:pt idx="2">
                  <c:v>0.22700000000000001</c:v>
                </c:pt>
                <c:pt idx="3">
                  <c:v>0.219</c:v>
                </c:pt>
                <c:pt idx="4">
                  <c:v>0.20699999999999999</c:v>
                </c:pt>
                <c:pt idx="5">
                  <c:v>0.187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F2F9-47A8-8F6F-AF07C00775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008704"/>
        <c:axId val="77998720"/>
      </c:lineChart>
      <c:catAx>
        <c:axId val="76938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77997184"/>
        <c:crosses val="autoZero"/>
        <c:auto val="1"/>
        <c:lblAlgn val="ctr"/>
        <c:lblOffset val="100"/>
        <c:noMultiLvlLbl val="0"/>
      </c:catAx>
      <c:valAx>
        <c:axId val="7799718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76938624"/>
        <c:crosses val="autoZero"/>
        <c:crossBetween val="between"/>
      </c:valAx>
      <c:valAx>
        <c:axId val="77998720"/>
        <c:scaling>
          <c:orientation val="minMax"/>
          <c:max val="0.5"/>
          <c:min val="0"/>
        </c:scaling>
        <c:delete val="0"/>
        <c:axPos val="r"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lang="pt-BR" sz="100"/>
            </a:pPr>
            <a:endParaRPr lang="pt-BR"/>
          </a:p>
        </c:txPr>
        <c:crossAx val="78008704"/>
        <c:crosses val="max"/>
        <c:crossBetween val="between"/>
      </c:valAx>
      <c:catAx>
        <c:axId val="78008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7998720"/>
        <c:crosses val="autoZero"/>
        <c:auto val="1"/>
        <c:lblAlgn val="ctr"/>
        <c:lblOffset val="100"/>
        <c:noMultiLvlLbl val="0"/>
      </c:catAx>
    </c:plotArea>
    <c:legend>
      <c:legendPos val="t"/>
      <c:layout/>
      <c:overlay val="0"/>
      <c:txPr>
        <a:bodyPr/>
        <a:lstStyle/>
        <a:p>
          <a:pPr>
            <a:defRPr lang="pt-BR" sz="12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1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'Slide 1'!$A$13</c:f>
              <c:strCache>
                <c:ptCount val="1"/>
                <c:pt idx="0">
                  <c:v>Penetração e-commerce</c:v>
                </c:pt>
              </c:strCache>
            </c:strRef>
          </c:tx>
          <c:marker>
            <c:symbol val="none"/>
          </c:marker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t-BR" b="1"/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'Slide 1'!$B$12:$G$12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'Slide 1'!$B$13:$G$13</c:f>
              <c:numCache>
                <c:formatCode>0.00%</c:formatCode>
                <c:ptCount val="6"/>
                <c:pt idx="0">
                  <c:v>6.3E-2</c:v>
                </c:pt>
                <c:pt idx="1">
                  <c:v>7.3999999999999996E-2</c:v>
                </c:pt>
                <c:pt idx="2">
                  <c:v>8.5999999999999993E-2</c:v>
                </c:pt>
                <c:pt idx="3">
                  <c:v>9.9000000000000005E-2</c:v>
                </c:pt>
                <c:pt idx="4">
                  <c:v>0.114</c:v>
                </c:pt>
                <c:pt idx="5">
                  <c:v>0.128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6FB-4480-AC77-C14F7D04C4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033664"/>
        <c:axId val="78035200"/>
      </c:lineChart>
      <c:catAx>
        <c:axId val="78033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78035200"/>
        <c:crosses val="autoZero"/>
        <c:auto val="1"/>
        <c:lblAlgn val="ctr"/>
        <c:lblOffset val="100"/>
        <c:noMultiLvlLbl val="0"/>
      </c:catAx>
      <c:valAx>
        <c:axId val="78035200"/>
        <c:scaling>
          <c:orientation val="minMax"/>
          <c:max val="0.2"/>
        </c:scaling>
        <c:delete val="0"/>
        <c:axPos val="l"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lang="pt-BR" sz="100"/>
            </a:pPr>
            <a:endParaRPr lang="pt-BR"/>
          </a:p>
        </c:txPr>
        <c:crossAx val="78033664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lang="pt-BR" sz="12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100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'Slide 2'!$B$5</c:f>
              <c:strCache>
                <c:ptCount val="1"/>
                <c:pt idx="0">
                  <c:v>Vendas e-commerce (USD, B)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t-BR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'Slide 2'!$A$6:$A$14</c:f>
              <c:strCache>
                <c:ptCount val="9"/>
                <c:pt idx="0">
                  <c:v>China</c:v>
                </c:pt>
                <c:pt idx="1">
                  <c:v>EUA</c:v>
                </c:pt>
                <c:pt idx="2">
                  <c:v>Reino Unido</c:v>
                </c:pt>
                <c:pt idx="3">
                  <c:v>Japão</c:v>
                </c:pt>
                <c:pt idx="4">
                  <c:v>Alemanha</c:v>
                </c:pt>
                <c:pt idx="5">
                  <c:v>França</c:v>
                </c:pt>
                <c:pt idx="6">
                  <c:v>Coreia do Sul</c:v>
                </c:pt>
                <c:pt idx="7">
                  <c:v>Canada</c:v>
                </c:pt>
                <c:pt idx="8">
                  <c:v>Brasil</c:v>
                </c:pt>
              </c:strCache>
            </c:strRef>
          </c:cat>
          <c:val>
            <c:numRef>
              <c:f>'Slide 2'!$B$6:$B$14</c:f>
              <c:numCache>
                <c:formatCode>General</c:formatCode>
                <c:ptCount val="9"/>
                <c:pt idx="0">
                  <c:v>672</c:v>
                </c:pt>
                <c:pt idx="1">
                  <c:v>341</c:v>
                </c:pt>
                <c:pt idx="2">
                  <c:v>99</c:v>
                </c:pt>
                <c:pt idx="3">
                  <c:v>90</c:v>
                </c:pt>
                <c:pt idx="4">
                  <c:v>62</c:v>
                </c:pt>
                <c:pt idx="5">
                  <c:v>43</c:v>
                </c:pt>
                <c:pt idx="6">
                  <c:v>39</c:v>
                </c:pt>
                <c:pt idx="7">
                  <c:v>31</c:v>
                </c:pt>
                <c:pt idx="8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A3-438D-AF94-0E77B0EE8E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8075008"/>
        <c:axId val="78076544"/>
      </c:barChart>
      <c:catAx>
        <c:axId val="78075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78076544"/>
        <c:crosses val="autoZero"/>
        <c:auto val="1"/>
        <c:lblAlgn val="ctr"/>
        <c:lblOffset val="100"/>
        <c:noMultiLvlLbl val="0"/>
      </c:catAx>
      <c:valAx>
        <c:axId val="780765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pt-BR" sz="100"/>
            </a:pPr>
            <a:endParaRPr lang="pt-BR"/>
          </a:p>
        </c:txPr>
        <c:crossAx val="78075008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1200"/>
            </a:pPr>
            <a:endParaRPr lang="pt-BR"/>
          </a:p>
        </c:txPr>
      </c:legendEntry>
      <c:layout/>
      <c:overlay val="0"/>
      <c:txPr>
        <a:bodyPr/>
        <a:lstStyle/>
        <a:p>
          <a:pPr>
            <a:defRPr lang="pt-BR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100"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'Slide 2'!$E$5</c:f>
              <c:strCache>
                <c:ptCount val="1"/>
                <c:pt idx="0">
                  <c:v>Penetração e-commerce x vendas totais</c:v>
                </c:pt>
              </c:strCache>
            </c:strRef>
          </c:tx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t-BR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'Slide 2'!$D$6:$D$21</c:f>
              <c:strCache>
                <c:ptCount val="16"/>
                <c:pt idx="0">
                  <c:v>China</c:v>
                </c:pt>
                <c:pt idx="1">
                  <c:v>Reino Unido</c:v>
                </c:pt>
                <c:pt idx="2">
                  <c:v>Dinamarca</c:v>
                </c:pt>
                <c:pt idx="3">
                  <c:v>Coreia do Sul</c:v>
                </c:pt>
                <c:pt idx="4">
                  <c:v>Finlandia</c:v>
                </c:pt>
                <c:pt idx="5">
                  <c:v>Noruega</c:v>
                </c:pt>
                <c:pt idx="6">
                  <c:v>Alemanha</c:v>
                </c:pt>
                <c:pt idx="7">
                  <c:v>EUA</c:v>
                </c:pt>
                <c:pt idx="8">
                  <c:v>Suiça</c:v>
                </c:pt>
                <c:pt idx="9">
                  <c:v>Japão</c:v>
                </c:pt>
                <c:pt idx="10">
                  <c:v>Australia</c:v>
                </c:pt>
                <c:pt idx="11">
                  <c:v>Canada</c:v>
                </c:pt>
                <c:pt idx="12">
                  <c:v>França</c:v>
                </c:pt>
                <c:pt idx="13">
                  <c:v>Espanha</c:v>
                </c:pt>
                <c:pt idx="14">
                  <c:v>Holanda</c:v>
                </c:pt>
                <c:pt idx="15">
                  <c:v>Brasil</c:v>
                </c:pt>
              </c:strCache>
            </c:strRef>
          </c:cat>
          <c:val>
            <c:numRef>
              <c:f>'Slide 2'!$E$6:$E$21</c:f>
              <c:numCache>
                <c:formatCode>0.0%</c:formatCode>
                <c:ptCount val="16"/>
                <c:pt idx="0">
                  <c:v>0.159</c:v>
                </c:pt>
                <c:pt idx="1">
                  <c:v>0.14499999999999999</c:v>
                </c:pt>
                <c:pt idx="2">
                  <c:v>0.113</c:v>
                </c:pt>
                <c:pt idx="3">
                  <c:v>0.112</c:v>
                </c:pt>
                <c:pt idx="4">
                  <c:v>0.106</c:v>
                </c:pt>
                <c:pt idx="5">
                  <c:v>0.1</c:v>
                </c:pt>
                <c:pt idx="6">
                  <c:v>7.1999999999999995E-2</c:v>
                </c:pt>
                <c:pt idx="7">
                  <c:v>7.0999999999999994E-2</c:v>
                </c:pt>
                <c:pt idx="8">
                  <c:v>7.0999999999999994E-2</c:v>
                </c:pt>
                <c:pt idx="9">
                  <c:v>6.7000000000000004E-2</c:v>
                </c:pt>
                <c:pt idx="10">
                  <c:v>5.8999999999999997E-2</c:v>
                </c:pt>
                <c:pt idx="11">
                  <c:v>5.7000000000000002E-2</c:v>
                </c:pt>
                <c:pt idx="12">
                  <c:v>5.6000000000000001E-2</c:v>
                </c:pt>
                <c:pt idx="13">
                  <c:v>0.05</c:v>
                </c:pt>
                <c:pt idx="14">
                  <c:v>4.8000000000000001E-2</c:v>
                </c:pt>
                <c:pt idx="15">
                  <c:v>3.1E-2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1A1-419E-AED8-9F2EA97947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8114176"/>
        <c:axId val="79496320"/>
      </c:barChart>
      <c:catAx>
        <c:axId val="78114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79496320"/>
        <c:crosses val="autoZero"/>
        <c:auto val="1"/>
        <c:lblAlgn val="ctr"/>
        <c:lblOffset val="100"/>
        <c:noMultiLvlLbl val="0"/>
      </c:catAx>
      <c:valAx>
        <c:axId val="79496320"/>
        <c:scaling>
          <c:orientation val="minMax"/>
          <c:max val="0.2"/>
        </c:scaling>
        <c:delete val="0"/>
        <c:axPos val="l"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lang="pt-BR" sz="100"/>
            </a:pPr>
            <a:endParaRPr lang="pt-BR"/>
          </a:p>
        </c:txPr>
        <c:crossAx val="78114176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lang="pt-BR" sz="12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100"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'Slide 3'!$A$4</c:f>
              <c:strCache>
                <c:ptCount val="1"/>
                <c:pt idx="0">
                  <c:v>Vendas totais - Brasil (USD, B)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07D-4231-B86D-E5771517814A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07D-4231-B86D-E5771517814A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07D-4231-B86D-E5771517814A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07D-4231-B86D-E5771517814A}"/>
              </c:ext>
            </c:extLst>
          </c:dPt>
          <c:cat>
            <c:numRef>
              <c:f>'Slide 3'!$B$3:$G$3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'Slide 3'!$B$4:$G$4</c:f>
              <c:numCache>
                <c:formatCode>#,##0</c:formatCode>
                <c:ptCount val="6"/>
                <c:pt idx="0">
                  <c:v>651.53</c:v>
                </c:pt>
                <c:pt idx="1">
                  <c:v>628</c:v>
                </c:pt>
                <c:pt idx="2">
                  <c:v>615</c:v>
                </c:pt>
                <c:pt idx="3">
                  <c:v>615.5</c:v>
                </c:pt>
                <c:pt idx="4">
                  <c:v>628</c:v>
                </c:pt>
                <c:pt idx="5">
                  <c:v>652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07D-4231-B86D-E57715178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815232"/>
        <c:axId val="80816768"/>
      </c:barChart>
      <c:lineChart>
        <c:grouping val="standard"/>
        <c:varyColors val="0"/>
        <c:ser>
          <c:idx val="1"/>
          <c:order val="1"/>
          <c:tx>
            <c:strRef>
              <c:f>'Slide 3'!$A$5</c:f>
              <c:strCache>
                <c:ptCount val="1"/>
                <c:pt idx="0">
                  <c:v>Crescimento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t-BR" b="1"/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'Slide 3'!$B$5:$G$5</c:f>
              <c:numCache>
                <c:formatCode>0.0%</c:formatCode>
                <c:ptCount val="6"/>
                <c:pt idx="0">
                  <c:v>8.3000000000000004E-2</c:v>
                </c:pt>
                <c:pt idx="1">
                  <c:v>-3.5999999999999997E-2</c:v>
                </c:pt>
                <c:pt idx="2">
                  <c:v>-2.1000000000000001E-2</c:v>
                </c:pt>
                <c:pt idx="3">
                  <c:v>1E-3</c:v>
                </c:pt>
                <c:pt idx="4">
                  <c:v>0.02</c:v>
                </c:pt>
                <c:pt idx="5">
                  <c:v>3.8216560509554097E-2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B07D-4231-B86D-E57715178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836480"/>
        <c:axId val="80834944"/>
      </c:lineChart>
      <c:catAx>
        <c:axId val="80815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80816768"/>
        <c:crosses val="autoZero"/>
        <c:auto val="1"/>
        <c:lblAlgn val="ctr"/>
        <c:lblOffset val="100"/>
        <c:noMultiLvlLbl val="0"/>
      </c:catAx>
      <c:valAx>
        <c:axId val="80816768"/>
        <c:scaling>
          <c:orientation val="minMax"/>
          <c:min val="0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80815232"/>
        <c:crosses val="autoZero"/>
        <c:crossBetween val="between"/>
      </c:valAx>
      <c:valAx>
        <c:axId val="80834944"/>
        <c:scaling>
          <c:orientation val="minMax"/>
          <c:max val="0.5"/>
          <c:min val="-0.5"/>
        </c:scaling>
        <c:delete val="0"/>
        <c:axPos val="r"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lang="pt-BR" sz="100"/>
            </a:pPr>
            <a:endParaRPr lang="pt-BR"/>
          </a:p>
        </c:txPr>
        <c:crossAx val="80836480"/>
        <c:crosses val="max"/>
        <c:crossBetween val="between"/>
      </c:valAx>
      <c:catAx>
        <c:axId val="80836480"/>
        <c:scaling>
          <c:orientation val="minMax"/>
        </c:scaling>
        <c:delete val="1"/>
        <c:axPos val="b"/>
        <c:majorTickMark val="out"/>
        <c:minorTickMark val="none"/>
        <c:tickLblPos val="nextTo"/>
        <c:crossAx val="80834944"/>
        <c:crosses val="autoZero"/>
        <c:auto val="1"/>
        <c:lblAlgn val="ctr"/>
        <c:lblOffset val="100"/>
        <c:noMultiLvlLbl val="0"/>
      </c:catAx>
    </c:plotArea>
    <c:legend>
      <c:legendPos val="t"/>
      <c:layout/>
      <c:overlay val="0"/>
      <c:txPr>
        <a:bodyPr/>
        <a:lstStyle/>
        <a:p>
          <a:pPr>
            <a:defRPr lang="pt-BR" sz="12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100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'Slide 3'!$A$9</c:f>
              <c:strCache>
                <c:ptCount val="1"/>
                <c:pt idx="0">
                  <c:v>Vendas e-commerce - Brasil (USD, B)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010-4711-9EC5-040F7FA95736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010-4711-9EC5-040F7FA95736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010-4711-9EC5-040F7FA95736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010-4711-9EC5-040F7FA95736}"/>
              </c:ext>
            </c:extLst>
          </c:dPt>
          <c:cat>
            <c:numRef>
              <c:f>'Slide 3'!$B$3:$G$3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'Slide 3'!$B$9:$G$9</c:f>
              <c:numCache>
                <c:formatCode>#,##0</c:formatCode>
                <c:ptCount val="6"/>
                <c:pt idx="0">
                  <c:v>16.87</c:v>
                </c:pt>
                <c:pt idx="1">
                  <c:v>19.489999999999981</c:v>
                </c:pt>
                <c:pt idx="2">
                  <c:v>22.12</c:v>
                </c:pt>
                <c:pt idx="3">
                  <c:v>24.66</c:v>
                </c:pt>
                <c:pt idx="4">
                  <c:v>27.13</c:v>
                </c:pt>
                <c:pt idx="5">
                  <c:v>29.65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010-4711-9EC5-040F7FA957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859136"/>
        <c:axId val="80860672"/>
      </c:barChart>
      <c:lineChart>
        <c:grouping val="standard"/>
        <c:varyColors val="0"/>
        <c:ser>
          <c:idx val="1"/>
          <c:order val="1"/>
          <c:tx>
            <c:strRef>
              <c:f>'Slide 3'!$A$10</c:f>
              <c:strCache>
                <c:ptCount val="1"/>
                <c:pt idx="0">
                  <c:v>Crescimento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t-BR" b="1"/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'Slide 3'!$B$3:$G$3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'Slide 3'!$B$10:$G$10</c:f>
              <c:numCache>
                <c:formatCode>0.0%</c:formatCode>
                <c:ptCount val="6"/>
                <c:pt idx="0">
                  <c:v>0.24</c:v>
                </c:pt>
                <c:pt idx="1">
                  <c:v>0.155</c:v>
                </c:pt>
                <c:pt idx="2">
                  <c:v>0.13500000000000001</c:v>
                </c:pt>
                <c:pt idx="3">
                  <c:v>0.115</c:v>
                </c:pt>
                <c:pt idx="4">
                  <c:v>0.1</c:v>
                </c:pt>
                <c:pt idx="5">
                  <c:v>9.2999999999999999E-2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5010-4711-9EC5-040F7FA957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256640"/>
        <c:axId val="80862208"/>
      </c:lineChart>
      <c:catAx>
        <c:axId val="80859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80860672"/>
        <c:crosses val="autoZero"/>
        <c:auto val="1"/>
        <c:lblAlgn val="ctr"/>
        <c:lblOffset val="100"/>
        <c:noMultiLvlLbl val="0"/>
      </c:catAx>
      <c:valAx>
        <c:axId val="80860672"/>
        <c:scaling>
          <c:orientation val="minMax"/>
          <c:max val="50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80859136"/>
        <c:crosses val="autoZero"/>
        <c:crossBetween val="between"/>
      </c:valAx>
      <c:valAx>
        <c:axId val="80862208"/>
        <c:scaling>
          <c:orientation val="minMax"/>
          <c:max val="0.5"/>
          <c:min val="0"/>
        </c:scaling>
        <c:delete val="0"/>
        <c:axPos val="r"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lang="pt-BR" sz="100"/>
            </a:pPr>
            <a:endParaRPr lang="pt-BR"/>
          </a:p>
        </c:txPr>
        <c:crossAx val="82256640"/>
        <c:crosses val="max"/>
        <c:crossBetween val="between"/>
      </c:valAx>
      <c:catAx>
        <c:axId val="82256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0862208"/>
        <c:crosses val="autoZero"/>
        <c:auto val="1"/>
        <c:lblAlgn val="ctr"/>
        <c:lblOffset val="100"/>
        <c:noMultiLvlLbl val="0"/>
      </c:catAx>
    </c:plotArea>
    <c:legend>
      <c:legendPos val="t"/>
      <c:layout/>
      <c:overlay val="0"/>
      <c:txPr>
        <a:bodyPr/>
        <a:lstStyle/>
        <a:p>
          <a:pPr>
            <a:defRPr lang="pt-BR" sz="12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100"/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'Slide 3'!$A$13</c:f>
              <c:strCache>
                <c:ptCount val="1"/>
                <c:pt idx="0">
                  <c:v>Penetração e-commerce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t-BR" b="1"/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'Slide 3'!$B$12:$G$12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'Slide 3'!$B$13:$G$13</c:f>
              <c:numCache>
                <c:formatCode>0.00%</c:formatCode>
                <c:ptCount val="6"/>
                <c:pt idx="0">
                  <c:v>2.5999999999999999E-2</c:v>
                </c:pt>
                <c:pt idx="1">
                  <c:v>3.1E-2</c:v>
                </c:pt>
                <c:pt idx="2">
                  <c:v>3.5999999999999997E-2</c:v>
                </c:pt>
                <c:pt idx="3">
                  <c:v>0.04</c:v>
                </c:pt>
                <c:pt idx="4">
                  <c:v>4.2999999999999997E-2</c:v>
                </c:pt>
                <c:pt idx="5">
                  <c:v>4.5999999999999999E-2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43C-4B51-B4CF-3ABEE6D73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273408"/>
        <c:axId val="82274944"/>
      </c:lineChart>
      <c:catAx>
        <c:axId val="82273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82274944"/>
        <c:crosses val="autoZero"/>
        <c:auto val="1"/>
        <c:lblAlgn val="ctr"/>
        <c:lblOffset val="100"/>
        <c:noMultiLvlLbl val="0"/>
      </c:catAx>
      <c:valAx>
        <c:axId val="82274944"/>
        <c:scaling>
          <c:orientation val="minMax"/>
          <c:max val="0.08"/>
        </c:scaling>
        <c:delete val="0"/>
        <c:axPos val="l"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lang="pt-BR" sz="100"/>
            </a:pPr>
            <a:endParaRPr lang="pt-BR"/>
          </a:p>
        </c:txPr>
        <c:crossAx val="82273408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lang="pt-BR" sz="12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100"/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'Slide 4'!$A$4</c:f>
              <c:strCache>
                <c:ptCount val="1"/>
                <c:pt idx="0">
                  <c:v>E-consumidores - Brasil (MM)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84E-45D3-83DC-971BB4765567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84E-45D3-83DC-971BB4765567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84E-45D3-83DC-971BB4765567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84E-45D3-83DC-971BB4765567}"/>
              </c:ext>
            </c:extLst>
          </c:dPt>
          <c:cat>
            <c:numRef>
              <c:f>'Slide 4'!$B$3:$G$3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'Slide 4'!$B$4:$G$4</c:f>
              <c:numCache>
                <c:formatCode>#,##0</c:formatCode>
                <c:ptCount val="6"/>
                <c:pt idx="0">
                  <c:v>33.200000000000003</c:v>
                </c:pt>
                <c:pt idx="1">
                  <c:v>37.299999999999997</c:v>
                </c:pt>
                <c:pt idx="2">
                  <c:v>41.1</c:v>
                </c:pt>
                <c:pt idx="3">
                  <c:v>44.3</c:v>
                </c:pt>
                <c:pt idx="4">
                  <c:v>47.3</c:v>
                </c:pt>
                <c:pt idx="5">
                  <c:v>49.7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84E-45D3-83DC-971BB47655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340864"/>
        <c:axId val="82342656"/>
      </c:barChart>
      <c:lineChart>
        <c:grouping val="standard"/>
        <c:varyColors val="0"/>
        <c:ser>
          <c:idx val="1"/>
          <c:order val="1"/>
          <c:tx>
            <c:strRef>
              <c:f>'Slide 4'!$A$5</c:f>
              <c:strCache>
                <c:ptCount val="1"/>
                <c:pt idx="0">
                  <c:v>Crescimento - Brasil</c:v>
                </c:pt>
              </c:strCache>
            </c:strRef>
          </c:tx>
          <c:marker>
            <c:symbol val="none"/>
          </c:marker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t-BR" b="1"/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'Slide 4'!$B$5:$G$5</c:f>
              <c:numCache>
                <c:formatCode>0.0%</c:formatCode>
                <c:ptCount val="6"/>
                <c:pt idx="0">
                  <c:v>0.154</c:v>
                </c:pt>
                <c:pt idx="1">
                  <c:v>0.126</c:v>
                </c:pt>
                <c:pt idx="2">
                  <c:v>0.10100000000000001</c:v>
                </c:pt>
                <c:pt idx="3">
                  <c:v>0.08</c:v>
                </c:pt>
                <c:pt idx="4">
                  <c:v>6.6000000000000003E-2</c:v>
                </c:pt>
                <c:pt idx="5">
                  <c:v>5.1999999999999998E-2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384E-45D3-83DC-971BB47655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354176"/>
        <c:axId val="82344192"/>
      </c:lineChart>
      <c:catAx>
        <c:axId val="82340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82342656"/>
        <c:crosses val="autoZero"/>
        <c:auto val="1"/>
        <c:lblAlgn val="ctr"/>
        <c:lblOffset val="100"/>
        <c:noMultiLvlLbl val="0"/>
      </c:catAx>
      <c:valAx>
        <c:axId val="82342656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82340864"/>
        <c:crosses val="autoZero"/>
        <c:crossBetween val="between"/>
      </c:valAx>
      <c:valAx>
        <c:axId val="82344192"/>
        <c:scaling>
          <c:orientation val="minMax"/>
          <c:max val="0.25"/>
          <c:min val="-0.05"/>
        </c:scaling>
        <c:delete val="0"/>
        <c:axPos val="r"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lang="pt-BR" sz="100"/>
            </a:pPr>
            <a:endParaRPr lang="pt-BR"/>
          </a:p>
        </c:txPr>
        <c:crossAx val="82354176"/>
        <c:crosses val="max"/>
        <c:crossBetween val="between"/>
      </c:valAx>
      <c:catAx>
        <c:axId val="82354176"/>
        <c:scaling>
          <c:orientation val="minMax"/>
        </c:scaling>
        <c:delete val="1"/>
        <c:axPos val="b"/>
        <c:majorTickMark val="out"/>
        <c:minorTickMark val="none"/>
        <c:tickLblPos val="nextTo"/>
        <c:crossAx val="82344192"/>
        <c:crosses val="autoZero"/>
        <c:auto val="1"/>
        <c:lblAlgn val="ctr"/>
        <c:lblOffset val="100"/>
        <c:noMultiLvlLbl val="0"/>
      </c:catAx>
    </c:plotArea>
    <c:legend>
      <c:legendPos val="t"/>
      <c:layout/>
      <c:overlay val="0"/>
      <c:txPr>
        <a:bodyPr/>
        <a:lstStyle/>
        <a:p>
          <a:pPr>
            <a:defRPr lang="pt-BR" sz="12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100"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CDBE9-FB01-44CF-8DC1-E063DEEFF9EB}" type="datetimeFigureOut">
              <a:rPr lang="pt-BR" smtClean="0"/>
              <a:pPr/>
              <a:t>01/12/2016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94E96-E7B8-47A5-861A-08DC2352937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8943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http://www.internetlivestats.com/internet-users/brazil/</a:t>
            </a:r>
          </a:p>
          <a:p>
            <a:r>
              <a:rPr lang="pt-BR" dirty="0"/>
              <a:t>http://www.statista.com/statistics/285604/number-of-smartphone-users-in-brazil/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94E96-E7B8-47A5-861A-08DC2352937A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137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94E96-E7B8-47A5-861A-08DC2352937A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6941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http://www.emarketer.com/Article/Two-Thirds-of-UK-Ecommerce-Traffic-Mobile/1013754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94E96-E7B8-47A5-861A-08DC2352937A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220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94E96-E7B8-47A5-861A-08DC2352937A}" type="slidenum">
              <a:rPr lang="pt-BR" smtClean="0"/>
              <a:pPr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8997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94E96-E7B8-47A5-861A-08DC2352937A}" type="slidenum">
              <a:rPr lang="pt-BR" smtClean="0"/>
              <a:pPr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1975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94E96-E7B8-47A5-861A-08DC2352937A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7173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30F4A-0632-444B-BE8C-6D1989BD8CC7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7280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423670" y="0"/>
            <a:ext cx="933419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Holder 2"/>
          <p:cNvSpPr>
            <a:spLocks noGrp="1"/>
          </p:cNvSpPr>
          <p:nvPr userDrawn="1">
            <p:ph type="title"/>
          </p:nvPr>
        </p:nvSpPr>
        <p:spPr>
          <a:xfrm>
            <a:off x="533400" y="560070"/>
            <a:ext cx="10668000" cy="430530"/>
          </a:xfrm>
          <a:prstGeom prst="rect">
            <a:avLst/>
          </a:prstGeom>
        </p:spPr>
        <p:txBody>
          <a:bodyPr lIns="0" tIns="0" rIns="0" bIns="0"/>
          <a:lstStyle>
            <a:lvl1pPr>
              <a:defRPr sz="2750" b="1" i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10" name="Espaço Reservado para Conteúdo 2"/>
          <p:cNvSpPr>
            <a:spLocks noGrp="1"/>
          </p:cNvSpPr>
          <p:nvPr userDrawn="1">
            <p:ph idx="10"/>
          </p:nvPr>
        </p:nvSpPr>
        <p:spPr>
          <a:xfrm>
            <a:off x="533400" y="1219200"/>
            <a:ext cx="11049000" cy="4876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v"/>
              <a:defRPr sz="2400">
                <a:solidFill>
                  <a:srgbClr val="2C3377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200">
                <a:solidFill>
                  <a:srgbClr val="2C3377"/>
                </a:solidFill>
              </a:defRPr>
            </a:lvl2pPr>
            <a:lvl3pPr marL="1257300" indent="-342900">
              <a:buFont typeface="Courier New" panose="02070309020205020404" pitchFamily="49" charset="0"/>
              <a:buChar char="o"/>
              <a:defRPr sz="2000">
                <a:solidFill>
                  <a:srgbClr val="2C3377"/>
                </a:solidFill>
              </a:defRPr>
            </a:lvl3pPr>
            <a:lvl4pPr marL="1714500" indent="-342900">
              <a:buFont typeface="Wingdings" panose="05000000000000000000" pitchFamily="2" charset="2"/>
              <a:buChar char="§"/>
              <a:defRPr sz="1800">
                <a:solidFill>
                  <a:srgbClr val="2C3377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</p:txBody>
      </p:sp>
    </p:spTree>
    <p:extLst>
      <p:ext uri="{BB962C8B-B14F-4D97-AF65-F5344CB8AC3E}">
        <p14:creationId xmlns:p14="http://schemas.microsoft.com/office/powerpoint/2010/main" val="328172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/>
          <p:cNvGrpSpPr/>
          <p:nvPr userDrawn="1"/>
        </p:nvGrpSpPr>
        <p:grpSpPr>
          <a:xfrm>
            <a:off x="423670" y="0"/>
            <a:ext cx="10930130" cy="1237488"/>
            <a:chOff x="609917" y="1981200"/>
            <a:chExt cx="10207753" cy="1237488"/>
          </a:xfrm>
        </p:grpSpPr>
        <p:sp>
          <p:nvSpPr>
            <p:cNvPr id="7" name="Retângulo 6"/>
            <p:cNvSpPr/>
            <p:nvPr userDrawn="1"/>
          </p:nvSpPr>
          <p:spPr>
            <a:xfrm>
              <a:off x="609917" y="1981200"/>
              <a:ext cx="871729" cy="1237488"/>
            </a:xfrm>
            <a:prstGeom prst="rect">
              <a:avLst/>
            </a:prstGeom>
            <a:solidFill>
              <a:srgbClr val="2C33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Retângulo 7"/>
            <p:cNvSpPr/>
            <p:nvPr userDrawn="1"/>
          </p:nvSpPr>
          <p:spPr>
            <a:xfrm>
              <a:off x="609917" y="2294382"/>
              <a:ext cx="10207753" cy="924306"/>
            </a:xfrm>
            <a:prstGeom prst="rect">
              <a:avLst/>
            </a:prstGeom>
            <a:solidFill>
              <a:srgbClr val="2C33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3400" y="560070"/>
            <a:ext cx="10668000" cy="430530"/>
          </a:xfrm>
          <a:prstGeom prst="rect">
            <a:avLst/>
          </a:prstGeom>
        </p:spPr>
        <p:txBody>
          <a:bodyPr lIns="0" tIns="0" rIns="0" bIns="0"/>
          <a:lstStyle>
            <a:lvl1pPr>
              <a:defRPr sz="27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10" name="Espaço Reservado para Conteúdo 2"/>
          <p:cNvSpPr>
            <a:spLocks noGrp="1"/>
          </p:cNvSpPr>
          <p:nvPr>
            <p:ph idx="10"/>
          </p:nvPr>
        </p:nvSpPr>
        <p:spPr>
          <a:xfrm>
            <a:off x="533400" y="1371600"/>
            <a:ext cx="11125200" cy="47244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2C3377"/>
              </a:buClr>
              <a:buFont typeface="Wingdings" panose="05000000000000000000" pitchFamily="2" charset="2"/>
              <a:buChar char="v"/>
              <a:defRPr sz="2400">
                <a:solidFill>
                  <a:srgbClr val="2C3377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200">
                <a:solidFill>
                  <a:srgbClr val="2C3377"/>
                </a:solidFill>
              </a:defRPr>
            </a:lvl2pPr>
            <a:lvl3pPr marL="1257300" indent="-342900">
              <a:buFont typeface="Courier New" panose="02070309020205020404" pitchFamily="49" charset="0"/>
              <a:buChar char="o"/>
              <a:defRPr sz="2000">
                <a:solidFill>
                  <a:srgbClr val="2C3377"/>
                </a:solidFill>
              </a:defRPr>
            </a:lvl3pPr>
            <a:lvl4pPr marL="1714500" indent="-342900">
              <a:buFont typeface="Wingdings" panose="05000000000000000000" pitchFamily="2" charset="2"/>
              <a:buChar char="§"/>
              <a:defRPr sz="1800">
                <a:solidFill>
                  <a:srgbClr val="2C3377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12/1/2016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50" y="-71881"/>
            <a:ext cx="12186848" cy="430530"/>
          </a:xfrm>
          <a:prstGeom prst="rect">
            <a:avLst/>
          </a:prstGeom>
        </p:spPr>
        <p:txBody>
          <a:bodyPr lIns="0" tIns="0" rIns="0" bIns="0"/>
          <a:lstStyle>
            <a:lvl1pPr>
              <a:defRPr sz="2750" b="0" i="0">
                <a:solidFill>
                  <a:srgbClr val="BCBFD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12/1/2016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50" y="-71881"/>
            <a:ext cx="12186848" cy="430530"/>
          </a:xfrm>
          <a:prstGeom prst="rect">
            <a:avLst/>
          </a:prstGeom>
        </p:spPr>
        <p:txBody>
          <a:bodyPr lIns="0" tIns="0" rIns="0" bIns="0"/>
          <a:lstStyle>
            <a:lvl1pPr>
              <a:defRPr sz="2750" b="0" i="0">
                <a:solidFill>
                  <a:srgbClr val="BCBFD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12/1/2016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12/1/2016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12/1/2016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1" r:id="rId3"/>
    <p:sldLayoutId id="2147483663" r:id="rId4"/>
    <p:sldLayoutId id="2147483664" r:id="rId5"/>
    <p:sldLayoutId id="2147483665" r:id="rId6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9.xml"/><Relationship Id="rId7" Type="http://schemas.openxmlformats.org/officeDocument/2006/relationships/chart" Target="../charts/chart8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gif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chart" Target="../charts/chart10.xml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.xml"/><Relationship Id="rId3" Type="http://schemas.openxmlformats.org/officeDocument/2006/relationships/tags" Target="../tags/tag18.xml"/><Relationship Id="rId7" Type="http://schemas.openxmlformats.org/officeDocument/2006/relationships/chart" Target="../charts/chart1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chart" Target="../charts/chart11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chart" Target="../charts/chart14.xm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1.png"/><Relationship Id="rId3" Type="http://schemas.openxmlformats.org/officeDocument/2006/relationships/tags" Target="../tags/tag23.xml"/><Relationship Id="rId7" Type="http://schemas.openxmlformats.org/officeDocument/2006/relationships/image" Target="../media/image37.png"/><Relationship Id="rId12" Type="http://schemas.openxmlformats.org/officeDocument/2006/relationships/image" Target="../media/image33.gif"/><Relationship Id="rId2" Type="http://schemas.openxmlformats.org/officeDocument/2006/relationships/tags" Target="../tags/tag22.xml"/><Relationship Id="rId16" Type="http://schemas.openxmlformats.org/officeDocument/2006/relationships/image" Target="../media/image44.png"/><Relationship Id="rId1" Type="http://schemas.openxmlformats.org/officeDocument/2006/relationships/tags" Target="../tags/tag21.xml"/><Relationship Id="rId6" Type="http://schemas.openxmlformats.org/officeDocument/2006/relationships/image" Target="../media/image36.jpeg"/><Relationship Id="rId11" Type="http://schemas.openxmlformats.org/officeDocument/2006/relationships/image" Target="../media/image40.jpeg"/><Relationship Id="rId5" Type="http://schemas.openxmlformats.org/officeDocument/2006/relationships/image" Target="../media/image35.jpeg"/><Relationship Id="rId15" Type="http://schemas.openxmlformats.org/officeDocument/2006/relationships/image" Target="../media/image43.jpeg"/><Relationship Id="rId10" Type="http://schemas.openxmlformats.org/officeDocument/2006/relationships/image" Target="../media/image3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png"/><Relationship Id="rId1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3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2.png"/><Relationship Id="rId4" Type="http://schemas.openxmlformats.org/officeDocument/2006/relationships/image" Target="../media/image64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61.png"/><Relationship Id="rId5" Type="http://schemas.openxmlformats.org/officeDocument/2006/relationships/image" Target="../media/image66.emf"/><Relationship Id="rId4" Type="http://schemas.openxmlformats.org/officeDocument/2006/relationships/chart" Target="../charts/char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26" Type="http://schemas.openxmlformats.org/officeDocument/2006/relationships/image" Target="../media/image100.png"/><Relationship Id="rId3" Type="http://schemas.openxmlformats.org/officeDocument/2006/relationships/image" Target="../media/image77.jpeg"/><Relationship Id="rId21" Type="http://schemas.openxmlformats.org/officeDocument/2006/relationships/image" Target="../media/image95.png"/><Relationship Id="rId34" Type="http://schemas.openxmlformats.org/officeDocument/2006/relationships/image" Target="../media/image108.png"/><Relationship Id="rId7" Type="http://schemas.openxmlformats.org/officeDocument/2006/relationships/image" Target="../media/image81.png"/><Relationship Id="rId12" Type="http://schemas.openxmlformats.org/officeDocument/2006/relationships/image" Target="../media/image86.jpeg"/><Relationship Id="rId17" Type="http://schemas.openxmlformats.org/officeDocument/2006/relationships/image" Target="../media/image91.png"/><Relationship Id="rId25" Type="http://schemas.openxmlformats.org/officeDocument/2006/relationships/image" Target="../media/image99.png"/><Relationship Id="rId33" Type="http://schemas.openxmlformats.org/officeDocument/2006/relationships/image" Target="../media/image107.jpeg"/><Relationship Id="rId2" Type="http://schemas.openxmlformats.org/officeDocument/2006/relationships/image" Target="../media/image76.jpe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29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24" Type="http://schemas.openxmlformats.org/officeDocument/2006/relationships/image" Target="../media/image98.png"/><Relationship Id="rId32" Type="http://schemas.openxmlformats.org/officeDocument/2006/relationships/image" Target="../media/image106.jpe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28" Type="http://schemas.openxmlformats.org/officeDocument/2006/relationships/image" Target="../media/image102.png"/><Relationship Id="rId36" Type="http://schemas.openxmlformats.org/officeDocument/2006/relationships/image" Target="../media/image110.jpeg"/><Relationship Id="rId10" Type="http://schemas.openxmlformats.org/officeDocument/2006/relationships/image" Target="../media/image84.jpeg"/><Relationship Id="rId19" Type="http://schemas.openxmlformats.org/officeDocument/2006/relationships/image" Target="../media/image93.png"/><Relationship Id="rId31" Type="http://schemas.openxmlformats.org/officeDocument/2006/relationships/image" Target="../media/image105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96.png"/><Relationship Id="rId27" Type="http://schemas.openxmlformats.org/officeDocument/2006/relationships/image" Target="../media/image101.png"/><Relationship Id="rId30" Type="http://schemas.openxmlformats.org/officeDocument/2006/relationships/image" Target="../media/image104.png"/><Relationship Id="rId35" Type="http://schemas.openxmlformats.org/officeDocument/2006/relationships/image" Target="../media/image10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4.xml"/><Relationship Id="rId7" Type="http://schemas.openxmlformats.org/officeDocument/2006/relationships/chart" Target="../charts/chart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e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 idx="4294967295"/>
          </p:nvPr>
        </p:nvSpPr>
        <p:spPr>
          <a:xfrm>
            <a:off x="6809501" y="183215"/>
            <a:ext cx="3581400" cy="2831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pt-BR" sz="4800" b="1" spc="-15" dirty="0" smtClean="0">
                <a:solidFill>
                  <a:srgbClr val="271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</a:t>
            </a:r>
            <a:br>
              <a:rPr lang="pt-BR" sz="4800" b="1" spc="-15" dirty="0" smtClean="0">
                <a:solidFill>
                  <a:srgbClr val="271C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800" b="1" spc="-15" dirty="0" smtClean="0">
                <a:solidFill>
                  <a:srgbClr val="271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Marketplace</a:t>
            </a:r>
            <a:br>
              <a:rPr lang="pt-BR" sz="4800" b="1" spc="-15" dirty="0" smtClean="0">
                <a:solidFill>
                  <a:srgbClr val="271C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400" b="1" spc="-15" dirty="0" smtClean="0">
                <a:solidFill>
                  <a:srgbClr val="271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4400" b="1" spc="-15" dirty="0" smtClean="0">
                <a:solidFill>
                  <a:srgbClr val="271C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858000" y="1894582"/>
            <a:ext cx="32367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3200" b="1" spc="-15" dirty="0" smtClean="0">
                <a:solidFill>
                  <a:srgbClr val="271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r>
              <a:rPr lang="pt-BR" sz="3200" b="1" spc="-15" dirty="0">
                <a:solidFill>
                  <a:srgbClr val="271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b="1" spc="-15" dirty="0">
                <a:solidFill>
                  <a:srgbClr val="271C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2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6904446" y="2476150"/>
            <a:ext cx="33063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3200" b="1" spc="-15" dirty="0" smtClean="0">
                <a:solidFill>
                  <a:srgbClr val="271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Rentabilidade</a:t>
            </a:r>
            <a:r>
              <a:rPr lang="pt-BR" sz="3200" b="1" spc="-15" dirty="0">
                <a:solidFill>
                  <a:srgbClr val="271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b="1" spc="-15" dirty="0">
                <a:solidFill>
                  <a:srgbClr val="271C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6911087" y="3124200"/>
            <a:ext cx="3604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3200" b="1" spc="-15" dirty="0" smtClean="0">
                <a:solidFill>
                  <a:srgbClr val="271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Gerenciamento</a:t>
            </a:r>
            <a:endParaRPr lang="pt-BR" sz="32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6934200" y="3758625"/>
            <a:ext cx="3332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3200" b="1" spc="-15" dirty="0" smtClean="0">
                <a:solidFill>
                  <a:srgbClr val="271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Boas Práticas</a:t>
            </a:r>
            <a:endParaRPr lang="pt-BR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Espaço Reservado para Conteúdo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25314092"/>
              </p:ext>
            </p:extLst>
          </p:nvPr>
        </p:nvGraphicFramePr>
        <p:xfrm>
          <a:off x="192088" y="1828800"/>
          <a:ext cx="378936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Espaço Reservado para Conteúdo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6268780"/>
              </p:ext>
            </p:extLst>
          </p:nvPr>
        </p:nvGraphicFramePr>
        <p:xfrm>
          <a:off x="4200525" y="1828800"/>
          <a:ext cx="379095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Espaço Reservado para Conteúdo 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47374193"/>
              </p:ext>
            </p:extLst>
          </p:nvPr>
        </p:nvGraphicFramePr>
        <p:xfrm>
          <a:off x="8210550" y="1828800"/>
          <a:ext cx="378936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TextBox 9"/>
          <p:cNvSpPr txBox="1"/>
          <p:nvPr>
            <p:custDataLst>
              <p:tags r:id="rId1"/>
            </p:custDataLst>
          </p:nvPr>
        </p:nvSpPr>
        <p:spPr>
          <a:xfrm>
            <a:off x="491125" y="1492811"/>
            <a:ext cx="3395075" cy="3359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/>
          <a:p>
            <a:pPr algn="ctr" defTabSz="914400"/>
            <a:r>
              <a:rPr lang="pt-BR" sz="1600" b="1" cap="all" dirty="0">
                <a:solidFill>
                  <a:prstClr val="black"/>
                </a:solidFill>
              </a:rPr>
              <a:t>vendas totais - brasil</a:t>
            </a:r>
          </a:p>
        </p:txBody>
      </p:sp>
      <p:sp>
        <p:nvSpPr>
          <p:cNvPr id="12" name="TextBox 9"/>
          <p:cNvSpPr txBox="1"/>
          <p:nvPr>
            <p:custDataLst>
              <p:tags r:id="rId2"/>
            </p:custDataLst>
          </p:nvPr>
        </p:nvSpPr>
        <p:spPr>
          <a:xfrm>
            <a:off x="4465320" y="1492810"/>
            <a:ext cx="3459480" cy="3359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/>
          <a:p>
            <a:pPr algn="ctr" defTabSz="914400"/>
            <a:r>
              <a:rPr lang="pt-BR" sz="1600" b="1" cap="all" dirty="0">
                <a:solidFill>
                  <a:prstClr val="black"/>
                </a:solidFill>
              </a:rPr>
              <a:t>E-commerce no brasil</a:t>
            </a:r>
          </a:p>
        </p:txBody>
      </p:sp>
      <p:sp>
        <p:nvSpPr>
          <p:cNvPr id="13" name="TextBox 9"/>
          <p:cNvSpPr txBox="1"/>
          <p:nvPr>
            <p:custDataLst>
              <p:tags r:id="rId3"/>
            </p:custDataLst>
          </p:nvPr>
        </p:nvSpPr>
        <p:spPr>
          <a:xfrm>
            <a:off x="8305800" y="1492810"/>
            <a:ext cx="3505200" cy="3359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/>
          <a:p>
            <a:pPr algn="ctr" defTabSz="914400"/>
            <a:r>
              <a:rPr lang="pt-BR" sz="1600" b="1" cap="all" dirty="0">
                <a:solidFill>
                  <a:prstClr val="black"/>
                </a:solidFill>
              </a:rPr>
              <a:t>participação do e-commerce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457200" y="6324600"/>
            <a:ext cx="2937875" cy="304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Fonte: E-</a:t>
            </a:r>
            <a:r>
              <a:rPr lang="pt-BR" sz="1400" b="1" dirty="0" err="1">
                <a:solidFill>
                  <a:schemeClr val="tx1"/>
                </a:solidFill>
              </a:rPr>
              <a:t>Marketer</a:t>
            </a:r>
            <a:r>
              <a:rPr lang="pt-BR" sz="1400" b="1" dirty="0">
                <a:solidFill>
                  <a:schemeClr val="tx1"/>
                </a:solidFill>
              </a:rPr>
              <a:t>, Dezembro 2015</a:t>
            </a:r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10668000" cy="430530"/>
          </a:xfrm>
        </p:spPr>
        <p:txBody>
          <a:bodyPr/>
          <a:lstStyle/>
          <a:p>
            <a:r>
              <a:rPr lang="pt-BR" sz="2800" dirty="0"/>
              <a:t>As vendas totais no Brasil estão </a:t>
            </a:r>
            <a:r>
              <a:rPr lang="pt-BR" sz="2800" dirty="0" smtClean="0"/>
              <a:t>desaquecidas - </a:t>
            </a:r>
            <a:r>
              <a:rPr lang="pt-BR" sz="2800" dirty="0"/>
              <a:t>ao contrário do </a:t>
            </a:r>
            <a:r>
              <a:rPr lang="pt-BR" sz="2800" dirty="0" smtClean="0"/>
              <a:t>e-commerce, </a:t>
            </a:r>
            <a:r>
              <a:rPr lang="pt-BR" sz="2800" dirty="0"/>
              <a:t>que vem crescendo fortemente</a:t>
            </a:r>
          </a:p>
        </p:txBody>
      </p:sp>
    </p:spTree>
    <p:extLst>
      <p:ext uri="{BB962C8B-B14F-4D97-AF65-F5344CB8AC3E}">
        <p14:creationId xmlns:p14="http://schemas.microsoft.com/office/powerpoint/2010/main" val="257702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Espaço Reservado para Conteúdo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75340980"/>
              </p:ext>
            </p:extLst>
          </p:nvPr>
        </p:nvGraphicFramePr>
        <p:xfrm>
          <a:off x="6477000" y="1660805"/>
          <a:ext cx="485616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9"/>
          <p:cNvSpPr txBox="1"/>
          <p:nvPr>
            <p:custDataLst>
              <p:tags r:id="rId1"/>
            </p:custDataLst>
          </p:nvPr>
        </p:nvSpPr>
        <p:spPr>
          <a:xfrm>
            <a:off x="6629401" y="1401016"/>
            <a:ext cx="4608512" cy="33598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/>
          <a:p>
            <a:pPr algn="ctr" defTabSz="914400"/>
            <a:r>
              <a:rPr lang="pt-BR" sz="1600" b="1" cap="all" dirty="0">
                <a:solidFill>
                  <a:prstClr val="black"/>
                </a:solidFill>
              </a:rPr>
              <a:t>E-consumidores brasil</a:t>
            </a:r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10820400" cy="430530"/>
          </a:xfrm>
        </p:spPr>
        <p:txBody>
          <a:bodyPr/>
          <a:lstStyle/>
          <a:p>
            <a:r>
              <a:rPr lang="pt-BR" sz="2800" dirty="0"/>
              <a:t>O número de e-consumidores no Brasil chegará a 50 milhões até 2019, representando 1/3 do total da América Latina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457200" y="6324600"/>
            <a:ext cx="2937875" cy="304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Fonte: E-</a:t>
            </a:r>
            <a:r>
              <a:rPr lang="pt-BR" sz="1400" b="1" dirty="0" err="1">
                <a:solidFill>
                  <a:schemeClr val="tx1"/>
                </a:solidFill>
              </a:rPr>
              <a:t>Marketer</a:t>
            </a:r>
            <a:r>
              <a:rPr lang="pt-BR" sz="1400" b="1" dirty="0">
                <a:solidFill>
                  <a:schemeClr val="tx1"/>
                </a:solidFill>
              </a:rPr>
              <a:t>, Dezembro 2015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133600"/>
            <a:ext cx="56007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00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10668000" cy="430530"/>
          </a:xfrm>
        </p:spPr>
        <p:txBody>
          <a:bodyPr/>
          <a:lstStyle/>
          <a:p>
            <a:r>
              <a:rPr lang="pt-BR" dirty="0" err="1"/>
              <a:t>Marketplaces</a:t>
            </a:r>
            <a:r>
              <a:rPr lang="pt-BR" dirty="0"/>
              <a:t> dominam os maiores sites de e-commerce do planeta</a:t>
            </a:r>
          </a:p>
        </p:txBody>
      </p:sp>
      <p:sp>
        <p:nvSpPr>
          <p:cNvPr id="4" name="Retângulo 3"/>
          <p:cNvSpPr/>
          <p:nvPr/>
        </p:nvSpPr>
        <p:spPr>
          <a:xfrm>
            <a:off x="468312" y="5356450"/>
            <a:ext cx="9144000" cy="509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2" name="Grupo 21"/>
          <p:cNvGrpSpPr/>
          <p:nvPr/>
        </p:nvGrpSpPr>
        <p:grpSpPr>
          <a:xfrm>
            <a:off x="457200" y="1828800"/>
            <a:ext cx="10555289" cy="3913369"/>
            <a:chOff x="457200" y="1954031"/>
            <a:chExt cx="10555289" cy="3913369"/>
          </a:xfrm>
        </p:grpSpPr>
        <p:graphicFrame>
          <p:nvGraphicFramePr>
            <p:cNvPr id="5" name="Gráfico 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6787780"/>
                </p:ext>
              </p:extLst>
            </p:nvPr>
          </p:nvGraphicFramePr>
          <p:xfrm>
            <a:off x="457200" y="1954031"/>
            <a:ext cx="8931275" cy="3424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6" r:id="rId3" imgW="8931414" imgH="3426249" progId="Excel.Sheet.8">
                    <p:embed/>
                  </p:oleObj>
                </mc:Choice>
                <mc:Fallback>
                  <p:oleObj r:id="rId3" imgW="8931414" imgH="3426249" progId="Excel.Sheet.8">
                    <p:embed/>
                    <p:pic>
                      <p:nvPicPr>
                        <p:cNvPr id="0" name="Picture 51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" y="1954031"/>
                          <a:ext cx="8931275" cy="34242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513" y="5476693"/>
              <a:ext cx="939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7025" y="5497331"/>
              <a:ext cx="488950" cy="17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4" t="20639" r="5811" b="23058"/>
            <a:stretch>
              <a:fillRect/>
            </a:stretch>
          </p:blipFill>
          <p:spPr bwMode="auto">
            <a:xfrm>
              <a:off x="2433638" y="5440181"/>
              <a:ext cx="534987" cy="255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338" y="5483043"/>
              <a:ext cx="588962" cy="195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800" y="5460818"/>
              <a:ext cx="773113" cy="25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chart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4" t="14005" r="7910" b="18633"/>
            <a:stretch>
              <a:fillRect/>
            </a:stretch>
          </p:blipFill>
          <p:spPr bwMode="auto">
            <a:xfrm>
              <a:off x="5921375" y="5424306"/>
              <a:ext cx="582613" cy="34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6550" y="5483043"/>
              <a:ext cx="765175" cy="18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m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6825" y="5365750"/>
              <a:ext cx="614363" cy="50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6625" y="5479868"/>
              <a:ext cx="433388" cy="26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upo 12"/>
            <p:cNvGrpSpPr>
              <a:grpSpLocks/>
            </p:cNvGrpSpPr>
            <p:nvPr/>
          </p:nvGrpSpPr>
          <p:grpSpPr bwMode="auto">
            <a:xfrm>
              <a:off x="9220200" y="2800168"/>
              <a:ext cx="1792289" cy="830263"/>
              <a:chOff x="8494173" y="1722319"/>
              <a:chExt cx="1728193" cy="810706"/>
            </a:xfrm>
          </p:grpSpPr>
          <p:sp>
            <p:nvSpPr>
              <p:cNvPr id="16" name="Retângulo 13"/>
              <p:cNvSpPr>
                <a:spLocks noChangeArrowheads="1"/>
              </p:cNvSpPr>
              <p:nvPr/>
            </p:nvSpPr>
            <p:spPr bwMode="gray">
              <a:xfrm>
                <a:off x="8494173" y="1814889"/>
                <a:ext cx="288032" cy="216024"/>
              </a:xfrm>
              <a:prstGeom prst="rect">
                <a:avLst/>
              </a:prstGeom>
              <a:solidFill>
                <a:srgbClr val="20204F"/>
              </a:solidFill>
              <a:ln w="9525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lIns="98082" tIns="49041" rIns="98082" bIns="49041" anchor="ctr"/>
              <a:lstStyle>
                <a:lvl1pPr defTabSz="1306513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1pPr>
                <a:lvl2pPr marL="742950" indent="-285750" defTabSz="1306513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2pPr>
                <a:lvl3pPr marL="1143000" indent="-228600" defTabSz="1306513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3pPr>
                <a:lvl4pPr marL="1600200" indent="-228600" defTabSz="1306513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4pPr>
                <a:lvl5pPr marL="2057400" indent="-228600" defTabSz="1306513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5pPr>
                <a:lvl6pPr marL="2514600" indent="-228600" defTabSz="13065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6pPr>
                <a:lvl7pPr marL="2971800" indent="-228600" defTabSz="13065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7pPr>
                <a:lvl8pPr marL="3429000" indent="-228600" defTabSz="13065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8pPr>
                <a:lvl9pPr marL="3886200" indent="-228600" defTabSz="13065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1800">
                  <a:solidFill>
                    <a:srgbClr val="FFFFFF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7" name="Retângulo 14"/>
              <p:cNvSpPr>
                <a:spLocks noChangeArrowheads="1"/>
              </p:cNvSpPr>
              <p:nvPr/>
            </p:nvSpPr>
            <p:spPr bwMode="gray">
              <a:xfrm>
                <a:off x="8494173" y="2193542"/>
                <a:ext cx="288032" cy="216024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lIns="98082" tIns="49041" rIns="98082" bIns="49041" anchor="ctr"/>
              <a:lstStyle>
                <a:lvl1pPr defTabSz="1306513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1pPr>
                <a:lvl2pPr marL="742950" indent="-285750" defTabSz="1306513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2pPr>
                <a:lvl3pPr marL="1143000" indent="-228600" defTabSz="1306513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3pPr>
                <a:lvl4pPr marL="1600200" indent="-228600" defTabSz="1306513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4pPr>
                <a:lvl5pPr marL="2057400" indent="-228600" defTabSz="1306513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5pPr>
                <a:lvl6pPr marL="2514600" indent="-228600" defTabSz="13065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6pPr>
                <a:lvl7pPr marL="2971800" indent="-228600" defTabSz="13065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7pPr>
                <a:lvl8pPr marL="3429000" indent="-228600" defTabSz="13065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8pPr>
                <a:lvl9pPr marL="3886200" indent="-228600" defTabSz="13065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1800">
                  <a:solidFill>
                    <a:srgbClr val="FFFFFF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8" name="CaixaDeTexto 15"/>
              <p:cNvSpPr txBox="1">
                <a:spLocks noChangeArrowheads="1"/>
              </p:cNvSpPr>
              <p:nvPr/>
            </p:nvSpPr>
            <p:spPr bwMode="auto">
              <a:xfrm>
                <a:off x="8782206" y="1722319"/>
                <a:ext cx="1440160" cy="810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595959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pt-BR" altLang="pt-BR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Adobe Fangsong Std R"/>
                    <a:cs typeface="Arial" panose="020B0604020202020204" pitchFamily="34" charset="0"/>
                  </a:rPr>
                  <a:t>e-commerce</a:t>
                </a:r>
              </a:p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pt-BR" altLang="pt-BR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Adobe Fangsong Std R"/>
                    <a:cs typeface="Arial" panose="020B0604020202020204" pitchFamily="34" charset="0"/>
                  </a:rPr>
                  <a:t>Marketplace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06"/>
            <a:stretch>
              <a:fillRect/>
            </a:stretch>
          </p:blipFill>
          <p:spPr bwMode="auto">
            <a:xfrm>
              <a:off x="3419475" y="5421131"/>
              <a:ext cx="504825" cy="293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Source"/>
            <p:cNvSpPr txBox="1"/>
            <p:nvPr/>
          </p:nvSpPr>
          <p:spPr>
            <a:xfrm>
              <a:off x="558799" y="2030231"/>
              <a:ext cx="8890000" cy="369332"/>
            </a:xfrm>
            <a:prstGeom prst="rect">
              <a:avLst/>
            </a:prstGeom>
            <a:blipFill dpi="0" rotWithShape="1">
              <a:blip r:embed="rId15"/>
              <a:srcRect/>
              <a:tile tx="0" ty="0" sx="100000" sy="100000" flip="none" algn="b"/>
            </a:blipFill>
          </p:spPr>
          <p:txBody>
            <a:bodyPr lIns="0" tIns="0" rIns="0" bIns="91440" anchor="b">
              <a:spAutoFit/>
            </a:bodyPr>
            <a:lstStyle/>
            <a:p>
              <a:pPr>
                <a:defRPr/>
              </a:pPr>
              <a:r>
                <a:rPr lang="pt-BR" altLang="pt-BR" b="1" cap="all" dirty="0"/>
                <a:t>Milhões de visitantes únicos</a:t>
              </a:r>
            </a:p>
          </p:txBody>
        </p:sp>
      </p:grpSp>
      <p:sp>
        <p:nvSpPr>
          <p:cNvPr id="24" name="Retângulo 23"/>
          <p:cNvSpPr/>
          <p:nvPr/>
        </p:nvSpPr>
        <p:spPr>
          <a:xfrm>
            <a:off x="457200" y="6324600"/>
            <a:ext cx="2937875" cy="304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pt-BR" sz="1400" b="1" dirty="0">
                <a:solidFill>
                  <a:schemeClr val="tx1"/>
                </a:solidFill>
              </a:rPr>
              <a:t>Fonte: </a:t>
            </a:r>
            <a:r>
              <a:rPr lang="pt-BR" altLang="pt-BR" sz="1400" b="1" dirty="0" err="1">
                <a:solidFill>
                  <a:schemeClr val="tx1"/>
                </a:solidFill>
              </a:rPr>
              <a:t>comScore</a:t>
            </a:r>
            <a:r>
              <a:rPr lang="pt-BR" altLang="pt-BR" sz="1400" b="1" dirty="0">
                <a:solidFill>
                  <a:schemeClr val="tx1"/>
                </a:solidFill>
              </a:rPr>
              <a:t> Set/2015</a:t>
            </a:r>
          </a:p>
        </p:txBody>
      </p:sp>
    </p:spTree>
    <p:extLst>
      <p:ext uri="{BB962C8B-B14F-4D97-AF65-F5344CB8AC3E}">
        <p14:creationId xmlns:p14="http://schemas.microsoft.com/office/powerpoint/2010/main" val="116409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 Brasil, o Mercado Livre é líder em audiência</a:t>
            </a:r>
          </a:p>
        </p:txBody>
      </p:sp>
      <p:sp>
        <p:nvSpPr>
          <p:cNvPr id="115" name="TextBox 8"/>
          <p:cNvSpPr txBox="1"/>
          <p:nvPr>
            <p:custDataLst>
              <p:tags r:id="rId1"/>
            </p:custDataLst>
          </p:nvPr>
        </p:nvSpPr>
        <p:spPr>
          <a:xfrm>
            <a:off x="533400" y="1676400"/>
            <a:ext cx="10591798" cy="33598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>
            <a:defPPr>
              <a:defRPr lang="pt-BR"/>
            </a:defPPr>
            <a:lvl1pPr algn="ctr">
              <a:defRPr sz="1600" b="1" cap="all">
                <a:solidFill>
                  <a:prstClr val="black"/>
                </a:solidFill>
              </a:defRPr>
            </a:lvl1pPr>
          </a:lstStyle>
          <a:p>
            <a:pPr algn="l"/>
            <a:r>
              <a:rPr lang="pt-BR" dirty="0"/>
              <a:t>Audiência – Usuários únicos do varejo online (mm/alcance)</a:t>
            </a:r>
            <a:endParaRPr lang="pt-BR" dirty="0">
              <a:sym typeface="Lato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533400" y="2395809"/>
            <a:ext cx="9498045" cy="3471591"/>
            <a:chOff x="533400" y="2229714"/>
            <a:chExt cx="9498045" cy="3471591"/>
          </a:xfrm>
        </p:grpSpPr>
        <p:grpSp>
          <p:nvGrpSpPr>
            <p:cNvPr id="59" name="Grupo 58"/>
            <p:cNvGrpSpPr/>
            <p:nvPr/>
          </p:nvGrpSpPr>
          <p:grpSpPr>
            <a:xfrm>
              <a:off x="533400" y="2229714"/>
              <a:ext cx="9498045" cy="3471591"/>
              <a:chOff x="947628" y="1407037"/>
              <a:chExt cx="7112572" cy="2991330"/>
            </a:xfrm>
          </p:grpSpPr>
          <p:sp>
            <p:nvSpPr>
              <p:cNvPr id="60" name="CaixaDeTexto 34"/>
              <p:cNvSpPr txBox="1"/>
              <p:nvPr/>
            </p:nvSpPr>
            <p:spPr>
              <a:xfrm>
                <a:off x="947628" y="3212339"/>
                <a:ext cx="1768371" cy="584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283277"/>
                    </a:solidFill>
                    <a:latin typeface="+mn-lt"/>
                    <a:ea typeface="Adobe Fangsong Std R" pitchFamily="18" charset="-128"/>
                  </a:rPr>
                  <a:t>72%</a:t>
                </a:r>
                <a:endParaRPr lang="pt-BR" sz="3200" b="1" dirty="0">
                  <a:solidFill>
                    <a:srgbClr val="283277"/>
                  </a:solidFill>
                  <a:latin typeface="+mn-lt"/>
                  <a:ea typeface="Adobe Fangsong Std R" pitchFamily="18" charset="-128"/>
                </a:endParaRPr>
              </a:p>
            </p:txBody>
          </p:sp>
          <p:sp>
            <p:nvSpPr>
              <p:cNvPr id="61" name="CaixaDeTexto 35"/>
              <p:cNvSpPr txBox="1"/>
              <p:nvPr/>
            </p:nvSpPr>
            <p:spPr>
              <a:xfrm>
                <a:off x="947628" y="1979491"/>
                <a:ext cx="1768371" cy="584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283277"/>
                    </a:solidFill>
                    <a:latin typeface="+mn-lt"/>
                    <a:ea typeface="Adobe Fangsong Std R" pitchFamily="18" charset="-128"/>
                  </a:rPr>
                  <a:t>74 MM</a:t>
                </a:r>
                <a:endParaRPr lang="pt-BR" sz="3200" b="1" dirty="0">
                  <a:solidFill>
                    <a:srgbClr val="283277"/>
                  </a:solidFill>
                  <a:latin typeface="+mn-lt"/>
                  <a:ea typeface="Adobe Fangsong Std R" pitchFamily="18" charset="-128"/>
                </a:endParaRPr>
              </a:p>
            </p:txBody>
          </p:sp>
          <p:sp>
            <p:nvSpPr>
              <p:cNvPr id="62" name="CaixaDeTexto 36"/>
              <p:cNvSpPr txBox="1"/>
              <p:nvPr/>
            </p:nvSpPr>
            <p:spPr>
              <a:xfrm>
                <a:off x="4599600" y="1407037"/>
                <a:ext cx="125306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pt-BR"/>
                </a:defPPr>
                <a:lvl1pPr algn="r" fontAlgn="auto">
                  <a:spcBef>
                    <a:spcPts val="0"/>
                  </a:spcBef>
                  <a:spcAft>
                    <a:spcPts val="0"/>
                  </a:spcAft>
                  <a:defRPr sz="1700">
                    <a:ea typeface="Adobe Fangsong Std R" pitchFamily="18" charset="-128"/>
                  </a:defRPr>
                </a:lvl1pPr>
              </a:lstStyle>
              <a:p>
                <a:r>
                  <a:rPr lang="en-US" sz="2000" dirty="0">
                    <a:latin typeface="Lato Black"/>
                    <a:cs typeface="Lato Black"/>
                  </a:rPr>
                  <a:t>42 / </a:t>
                </a:r>
                <a:r>
                  <a:rPr lang="en-US" sz="2000" dirty="0">
                    <a:solidFill>
                      <a:schemeClr val="tx1"/>
                    </a:solidFill>
                    <a:latin typeface="Lato Black"/>
                    <a:cs typeface="Lato Black"/>
                  </a:rPr>
                  <a:t>41%</a:t>
                </a:r>
                <a:endParaRPr lang="pt-BR" sz="2000" dirty="0">
                  <a:solidFill>
                    <a:schemeClr val="tx1"/>
                  </a:solidFill>
                  <a:latin typeface="Lato Black"/>
                  <a:cs typeface="Lato Black"/>
                </a:endParaRPr>
              </a:p>
            </p:txBody>
          </p:sp>
          <p:sp>
            <p:nvSpPr>
              <p:cNvPr id="63" name="CaixaDeTexto 37"/>
              <p:cNvSpPr txBox="1"/>
              <p:nvPr/>
            </p:nvSpPr>
            <p:spPr>
              <a:xfrm>
                <a:off x="4753792" y="2131761"/>
                <a:ext cx="1006413" cy="26519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latin typeface="+mn-lt"/>
                    <a:ea typeface="Adobe Fangsong Std R" pitchFamily="18" charset="-128"/>
                  </a:rPr>
                  <a:t>20 / 20%</a:t>
                </a:r>
                <a:endParaRPr lang="pt-BR" sz="1400" dirty="0">
                  <a:latin typeface="+mn-lt"/>
                  <a:ea typeface="Adobe Fangsong Std R" pitchFamily="18" charset="-128"/>
                </a:endParaRPr>
              </a:p>
            </p:txBody>
          </p:sp>
          <p:sp>
            <p:nvSpPr>
              <p:cNvPr id="64" name="CaixaDeTexto 38"/>
              <p:cNvSpPr txBox="1">
                <a:spLocks noChangeArrowheads="1"/>
              </p:cNvSpPr>
              <p:nvPr/>
            </p:nvSpPr>
            <p:spPr bwMode="auto">
              <a:xfrm>
                <a:off x="4753470" y="2417676"/>
                <a:ext cx="1006735" cy="265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/>
                <a:r>
                  <a:rPr lang="en-US" sz="1400" dirty="0">
                    <a:latin typeface="+mn-lt"/>
                    <a:ea typeface="Adobe Fangsong Std R"/>
                    <a:cs typeface="Adobe Fangsong Std R"/>
                  </a:rPr>
                  <a:t>17 / 17%</a:t>
                </a:r>
                <a:endParaRPr lang="pt-BR" sz="1400" dirty="0">
                  <a:latin typeface="+mn-lt"/>
                  <a:ea typeface="Adobe Fangsong Std R"/>
                  <a:cs typeface="Adobe Fangsong Std R"/>
                </a:endParaRPr>
              </a:p>
            </p:txBody>
          </p:sp>
          <p:sp>
            <p:nvSpPr>
              <p:cNvPr id="65" name="CaixaDeTexto 39"/>
              <p:cNvSpPr txBox="1">
                <a:spLocks noChangeArrowheads="1"/>
              </p:cNvSpPr>
              <p:nvPr/>
            </p:nvSpPr>
            <p:spPr bwMode="auto">
              <a:xfrm>
                <a:off x="4753792" y="2703591"/>
                <a:ext cx="1006413" cy="265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/>
                <a:r>
                  <a:rPr lang="en-US" sz="1400" dirty="0">
                    <a:latin typeface="+mn-lt"/>
                    <a:ea typeface="Adobe Fangsong Std R"/>
                    <a:cs typeface="Adobe Fangsong Std R"/>
                  </a:rPr>
                  <a:t>14 / 14%</a:t>
                </a:r>
                <a:endParaRPr lang="pt-BR" sz="1400" dirty="0">
                  <a:latin typeface="+mn-lt"/>
                  <a:ea typeface="Adobe Fangsong Std R"/>
                  <a:cs typeface="Adobe Fangsong Std R"/>
                </a:endParaRPr>
              </a:p>
            </p:txBody>
          </p:sp>
          <p:sp>
            <p:nvSpPr>
              <p:cNvPr id="66" name="CaixaDeTexto 40"/>
              <p:cNvSpPr txBox="1">
                <a:spLocks noChangeArrowheads="1"/>
              </p:cNvSpPr>
              <p:nvPr/>
            </p:nvSpPr>
            <p:spPr bwMode="auto">
              <a:xfrm>
                <a:off x="4770672" y="2989506"/>
                <a:ext cx="989533" cy="265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/>
                <a:r>
                  <a:rPr lang="en-US" sz="1400" dirty="0">
                    <a:latin typeface="+mn-lt"/>
                    <a:ea typeface="Adobe Fangsong Std R"/>
                    <a:cs typeface="Adobe Fangsong Std R"/>
                  </a:rPr>
                  <a:t>13.9 / 13%</a:t>
                </a:r>
                <a:endParaRPr lang="pt-BR" sz="1400" dirty="0">
                  <a:latin typeface="+mn-lt"/>
                  <a:ea typeface="Adobe Fangsong Std R"/>
                  <a:cs typeface="Adobe Fangsong Std R"/>
                </a:endParaRPr>
              </a:p>
            </p:txBody>
          </p:sp>
          <p:sp>
            <p:nvSpPr>
              <p:cNvPr id="67" name="CaixaDeTexto 41"/>
              <p:cNvSpPr txBox="1">
                <a:spLocks noChangeArrowheads="1"/>
              </p:cNvSpPr>
              <p:nvPr/>
            </p:nvSpPr>
            <p:spPr bwMode="auto">
              <a:xfrm>
                <a:off x="4770672" y="3275421"/>
                <a:ext cx="989533" cy="265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/>
                <a:r>
                  <a:rPr lang="en-US" sz="1400" dirty="0">
                    <a:latin typeface="+mn-lt"/>
                    <a:ea typeface="Adobe Fangsong Std R"/>
                    <a:cs typeface="Adobe Fangsong Std R"/>
                  </a:rPr>
                  <a:t>13.5 / 13%</a:t>
                </a:r>
                <a:endParaRPr lang="pt-BR" sz="1400" dirty="0">
                  <a:latin typeface="+mn-lt"/>
                  <a:ea typeface="Adobe Fangsong Std R"/>
                  <a:cs typeface="Adobe Fangsong Std R"/>
                </a:endParaRPr>
              </a:p>
            </p:txBody>
          </p:sp>
          <p:sp>
            <p:nvSpPr>
              <p:cNvPr id="68" name="CaixaDeTexto 42"/>
              <p:cNvSpPr txBox="1">
                <a:spLocks noChangeArrowheads="1"/>
              </p:cNvSpPr>
              <p:nvPr/>
            </p:nvSpPr>
            <p:spPr bwMode="auto">
              <a:xfrm>
                <a:off x="4770672" y="3561336"/>
                <a:ext cx="989533" cy="265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/>
                <a:r>
                  <a:rPr lang="en-US" sz="1400" dirty="0">
                    <a:latin typeface="+mn-lt"/>
                    <a:ea typeface="Adobe Fangsong Std R"/>
                    <a:cs typeface="Adobe Fangsong Std R"/>
                  </a:rPr>
                  <a:t>12.5 / 12%</a:t>
                </a:r>
                <a:endParaRPr lang="pt-BR" sz="1400" dirty="0">
                  <a:latin typeface="+mn-lt"/>
                  <a:ea typeface="Adobe Fangsong Std R"/>
                  <a:cs typeface="Adobe Fangsong Std R"/>
                </a:endParaRPr>
              </a:p>
            </p:txBody>
          </p:sp>
          <p:sp>
            <p:nvSpPr>
              <p:cNvPr id="69" name="CaixaDeTexto 43"/>
              <p:cNvSpPr txBox="1">
                <a:spLocks noChangeArrowheads="1"/>
              </p:cNvSpPr>
              <p:nvPr/>
            </p:nvSpPr>
            <p:spPr bwMode="auto">
              <a:xfrm>
                <a:off x="4753792" y="3847251"/>
                <a:ext cx="1006413" cy="265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/>
                <a:r>
                  <a:rPr lang="en-US" sz="1400" dirty="0">
                    <a:latin typeface="+mn-lt"/>
                    <a:ea typeface="Adobe Fangsong Std R"/>
                    <a:cs typeface="Adobe Fangsong Std R"/>
                  </a:rPr>
                  <a:t>12 / 12%</a:t>
                </a:r>
                <a:endParaRPr lang="pt-BR" sz="1400" dirty="0">
                  <a:latin typeface="+mn-lt"/>
                  <a:ea typeface="Adobe Fangsong Std R"/>
                  <a:cs typeface="Adobe Fangsong Std R"/>
                </a:endParaRPr>
              </a:p>
            </p:txBody>
          </p:sp>
          <p:sp>
            <p:nvSpPr>
              <p:cNvPr id="70" name="CaixaDeTexto 44"/>
              <p:cNvSpPr txBox="1">
                <a:spLocks noChangeArrowheads="1"/>
              </p:cNvSpPr>
              <p:nvPr/>
            </p:nvSpPr>
            <p:spPr bwMode="auto">
              <a:xfrm>
                <a:off x="2754476" y="2703591"/>
                <a:ext cx="1944216" cy="265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400" dirty="0">
                    <a:latin typeface="+mn-lt"/>
                    <a:ea typeface="Adobe Fangsong Std R"/>
                    <a:cs typeface="Adobe Fangsong Std R"/>
                  </a:rPr>
                  <a:t>5º Aliexpress</a:t>
                </a:r>
                <a:endParaRPr lang="pt-BR" sz="1400" dirty="0">
                  <a:latin typeface="+mn-lt"/>
                  <a:ea typeface="Adobe Fangsong Std R"/>
                  <a:cs typeface="Adobe Fangsong Std R"/>
                </a:endParaRPr>
              </a:p>
            </p:txBody>
          </p:sp>
          <p:sp>
            <p:nvSpPr>
              <p:cNvPr id="71" name="CaixaDeTexto 45"/>
              <p:cNvSpPr txBox="1">
                <a:spLocks noChangeArrowheads="1"/>
              </p:cNvSpPr>
              <p:nvPr/>
            </p:nvSpPr>
            <p:spPr bwMode="auto">
              <a:xfrm>
                <a:off x="2754476" y="1407037"/>
                <a:ext cx="2791188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latin typeface="Lato Black"/>
                    <a:ea typeface="Adobe Fangsong Std R"/>
                    <a:cs typeface="Lato Black"/>
                  </a:rPr>
                  <a:t>1º MERCADO LIVRE</a:t>
                </a:r>
                <a:endParaRPr lang="pt-BR" sz="2000" dirty="0">
                  <a:latin typeface="Lato Black"/>
                  <a:ea typeface="Adobe Fangsong Std R"/>
                  <a:cs typeface="Lato Black"/>
                </a:endParaRPr>
              </a:p>
            </p:txBody>
          </p:sp>
          <p:sp>
            <p:nvSpPr>
              <p:cNvPr id="72" name="CaixaDeTexto 46"/>
              <p:cNvSpPr txBox="1">
                <a:spLocks noChangeArrowheads="1"/>
              </p:cNvSpPr>
              <p:nvPr/>
            </p:nvSpPr>
            <p:spPr bwMode="auto">
              <a:xfrm>
                <a:off x="2754476" y="2131761"/>
                <a:ext cx="2016224" cy="265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400" dirty="0">
                    <a:latin typeface="+mn-lt"/>
                    <a:ea typeface="Adobe Fangsong Std R"/>
                    <a:cs typeface="Adobe Fangsong Std R"/>
                  </a:rPr>
                  <a:t>3º Submarino</a:t>
                </a:r>
                <a:endParaRPr lang="pt-BR" sz="1400" dirty="0">
                  <a:latin typeface="+mn-lt"/>
                  <a:ea typeface="Adobe Fangsong Std R"/>
                  <a:cs typeface="Adobe Fangsong Std R"/>
                </a:endParaRPr>
              </a:p>
            </p:txBody>
          </p:sp>
          <p:sp>
            <p:nvSpPr>
              <p:cNvPr id="73" name="CaixaDeTexto 47"/>
              <p:cNvSpPr txBox="1">
                <a:spLocks noChangeArrowheads="1"/>
              </p:cNvSpPr>
              <p:nvPr/>
            </p:nvSpPr>
            <p:spPr bwMode="auto">
              <a:xfrm>
                <a:off x="2754476" y="2417676"/>
                <a:ext cx="1944215" cy="265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400" dirty="0">
                    <a:latin typeface="+mn-lt"/>
                    <a:ea typeface="Adobe Fangsong Std R"/>
                    <a:cs typeface="Adobe Fangsong Std R"/>
                  </a:rPr>
                  <a:t>4º Google Shopping</a:t>
                </a:r>
                <a:endParaRPr lang="pt-BR" sz="1400" dirty="0">
                  <a:latin typeface="+mn-lt"/>
                  <a:ea typeface="Adobe Fangsong Std R"/>
                  <a:cs typeface="Adobe Fangsong Std R"/>
                </a:endParaRPr>
              </a:p>
            </p:txBody>
          </p:sp>
          <p:sp>
            <p:nvSpPr>
              <p:cNvPr id="74" name="CaixaDeTexto 48"/>
              <p:cNvSpPr txBox="1">
                <a:spLocks noChangeArrowheads="1"/>
              </p:cNvSpPr>
              <p:nvPr/>
            </p:nvSpPr>
            <p:spPr bwMode="auto">
              <a:xfrm>
                <a:off x="2754476" y="2989506"/>
                <a:ext cx="1872208" cy="265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400" dirty="0">
                    <a:latin typeface="+mn-lt"/>
                    <a:ea typeface="Adobe Fangsong Std R"/>
                    <a:cs typeface="Adobe Fangsong Std R"/>
                  </a:rPr>
                  <a:t>6º Samsung</a:t>
                </a:r>
                <a:endParaRPr lang="pt-BR" sz="1400" dirty="0">
                  <a:latin typeface="+mn-lt"/>
                  <a:ea typeface="Adobe Fangsong Std R"/>
                  <a:cs typeface="Adobe Fangsong Std R"/>
                </a:endParaRPr>
              </a:p>
            </p:txBody>
          </p:sp>
          <p:sp>
            <p:nvSpPr>
              <p:cNvPr id="75" name="CaixaDeTexto 49"/>
              <p:cNvSpPr txBox="1">
                <a:spLocks noChangeArrowheads="1"/>
              </p:cNvSpPr>
              <p:nvPr/>
            </p:nvSpPr>
            <p:spPr bwMode="auto">
              <a:xfrm>
                <a:off x="2754476" y="3275421"/>
                <a:ext cx="1872209" cy="265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400" dirty="0">
                    <a:latin typeface="+mn-lt"/>
                    <a:ea typeface="Adobe Fangsong Std R"/>
                    <a:cs typeface="Adobe Fangsong Std R"/>
                  </a:rPr>
                  <a:t>7º Casas Bahia</a:t>
                </a:r>
                <a:endParaRPr lang="pt-BR" sz="1400" dirty="0">
                  <a:latin typeface="+mn-lt"/>
                  <a:ea typeface="Adobe Fangsong Std R"/>
                  <a:cs typeface="Adobe Fangsong Std R"/>
                </a:endParaRPr>
              </a:p>
            </p:txBody>
          </p:sp>
          <p:sp>
            <p:nvSpPr>
              <p:cNvPr id="76" name="CaixaDeTexto 50"/>
              <p:cNvSpPr txBox="1">
                <a:spLocks noChangeArrowheads="1"/>
              </p:cNvSpPr>
              <p:nvPr/>
            </p:nvSpPr>
            <p:spPr bwMode="auto">
              <a:xfrm>
                <a:off x="2754476" y="3561336"/>
                <a:ext cx="1944216" cy="265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400" dirty="0">
                    <a:latin typeface="+mn-lt"/>
                    <a:ea typeface="Adobe Fangsong Std R"/>
                    <a:cs typeface="Adobe Fangsong Std R"/>
                  </a:rPr>
                  <a:t>8º Magazine Luiza</a:t>
                </a:r>
                <a:endParaRPr lang="pt-BR" sz="1400" dirty="0">
                  <a:latin typeface="+mn-lt"/>
                  <a:ea typeface="Adobe Fangsong Std R"/>
                  <a:cs typeface="Adobe Fangsong Std R"/>
                </a:endParaRPr>
              </a:p>
            </p:txBody>
          </p:sp>
          <p:sp>
            <p:nvSpPr>
              <p:cNvPr id="77" name="CaixaDeTexto 51"/>
              <p:cNvSpPr txBox="1">
                <a:spLocks noChangeArrowheads="1"/>
              </p:cNvSpPr>
              <p:nvPr/>
            </p:nvSpPr>
            <p:spPr bwMode="auto">
              <a:xfrm>
                <a:off x="2754476" y="3847251"/>
                <a:ext cx="1614321" cy="265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400" dirty="0">
                    <a:latin typeface="+mn-lt"/>
                    <a:ea typeface="Adobe Fangsong Std R"/>
                    <a:cs typeface="Adobe Fangsong Std R"/>
                  </a:rPr>
                  <a:t>9º Walmart</a:t>
                </a:r>
                <a:endParaRPr lang="pt-BR" sz="1400" dirty="0">
                  <a:latin typeface="+mn-lt"/>
                  <a:ea typeface="Adobe Fangsong Std R"/>
                  <a:cs typeface="Adobe Fangsong Std R"/>
                </a:endParaRPr>
              </a:p>
            </p:txBody>
          </p:sp>
          <p:sp>
            <p:nvSpPr>
              <p:cNvPr id="78" name="CaixaDeTexto 52"/>
              <p:cNvSpPr txBox="1">
                <a:spLocks noChangeArrowheads="1"/>
              </p:cNvSpPr>
              <p:nvPr/>
            </p:nvSpPr>
            <p:spPr bwMode="auto">
              <a:xfrm>
                <a:off x="982224" y="2450592"/>
                <a:ext cx="16991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r>
                  <a:rPr lang="pt-BR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Adobe Fangsong Std R"/>
                    <a:cs typeface="Adobe Fangsong Std R"/>
                  </a:rPr>
                  <a:t>Varejo Online</a:t>
                </a:r>
              </a:p>
            </p:txBody>
          </p:sp>
          <p:sp>
            <p:nvSpPr>
              <p:cNvPr id="79" name="CaixaDeTexto 53"/>
              <p:cNvSpPr txBox="1">
                <a:spLocks noChangeArrowheads="1"/>
              </p:cNvSpPr>
              <p:nvPr/>
            </p:nvSpPr>
            <p:spPr bwMode="auto">
              <a:xfrm>
                <a:off x="971388" y="3674728"/>
                <a:ext cx="172085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Adobe Fangsong Std R"/>
                    <a:cs typeface="Adobe Fangsong Std R"/>
                  </a:rPr>
                  <a:t>Internet Total</a:t>
                </a:r>
                <a:endParaRPr lang="pt-B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Adobe Fangsong Std R"/>
                  <a:cs typeface="Adobe Fangsong Std R"/>
                </a:endParaRPr>
              </a:p>
            </p:txBody>
          </p:sp>
          <p:sp>
            <p:nvSpPr>
              <p:cNvPr id="80" name="CaixaDeTexto 66"/>
              <p:cNvSpPr txBox="1"/>
              <p:nvPr/>
            </p:nvSpPr>
            <p:spPr>
              <a:xfrm>
                <a:off x="4753792" y="1845846"/>
                <a:ext cx="1006413" cy="265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pt-BR"/>
                </a:defPPr>
                <a:lvl1pPr algn="r">
                  <a:defRPr sz="1600">
                    <a:solidFill>
                      <a:schemeClr val="bg1">
                        <a:lumMod val="85000"/>
                      </a:schemeClr>
                    </a:solidFill>
                    <a:latin typeface="Calibri Light" pitchFamily="34" charset="0"/>
                    <a:ea typeface="Adobe Fangsong Std R"/>
                    <a:cs typeface="Adobe Fangsong Std R"/>
                  </a:defRPr>
                </a:lvl1pPr>
                <a:lvl2pPr marL="742950" indent="-285750" eaLnBrk="0" hangingPunct="0">
                  <a:defRPr>
                    <a:latin typeface="Arial" pitchFamily="34" charset="0"/>
                  </a:defRPr>
                </a:lvl2pPr>
                <a:lvl3pPr marL="1143000" indent="-228600" eaLnBrk="0" hangingPunct="0">
                  <a:defRPr>
                    <a:latin typeface="Arial" pitchFamily="34" charset="0"/>
                  </a:defRPr>
                </a:lvl3pPr>
                <a:lvl4pPr marL="1600200" indent="-228600" eaLnBrk="0" hangingPunct="0">
                  <a:defRPr>
                    <a:latin typeface="Arial" pitchFamily="34" charset="0"/>
                  </a:defRPr>
                </a:lvl4pPr>
                <a:lvl5pPr marL="2057400" indent="-228600" eaLnBrk="0" hangingPunct="0">
                  <a:defRPr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itchFamily="34" charset="0"/>
                  </a:defRPr>
                </a:lvl9pPr>
              </a:lstStyle>
              <a:p>
                <a:r>
                  <a:rPr lang="en-US" sz="1400" dirty="0">
                    <a:solidFill>
                      <a:schemeClr val="tx1"/>
                    </a:solidFill>
                    <a:latin typeface="+mn-lt"/>
                  </a:rPr>
                  <a:t>34 / 33%</a:t>
                </a:r>
                <a:endParaRPr lang="pt-BR" sz="140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81" name="CaixaDeTexto 67"/>
              <p:cNvSpPr txBox="1">
                <a:spLocks noChangeArrowheads="1"/>
              </p:cNvSpPr>
              <p:nvPr/>
            </p:nvSpPr>
            <p:spPr bwMode="auto">
              <a:xfrm>
                <a:off x="2754476" y="1845846"/>
                <a:ext cx="2034382" cy="265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400" dirty="0">
                    <a:latin typeface="+mn-lt"/>
                    <a:ea typeface="Adobe Fangsong Std R"/>
                    <a:cs typeface="Adobe Fangsong Std R"/>
                  </a:rPr>
                  <a:t>2º Americanas</a:t>
                </a:r>
                <a:endParaRPr lang="pt-BR" sz="1400" dirty="0">
                  <a:latin typeface="+mn-lt"/>
                  <a:ea typeface="Adobe Fangsong Std R"/>
                  <a:cs typeface="Adobe Fangsong Std R"/>
                </a:endParaRPr>
              </a:p>
            </p:txBody>
          </p:sp>
          <p:sp>
            <p:nvSpPr>
              <p:cNvPr id="82" name="CaixaDeTexto 69"/>
              <p:cNvSpPr txBox="1">
                <a:spLocks noChangeArrowheads="1"/>
              </p:cNvSpPr>
              <p:nvPr/>
            </p:nvSpPr>
            <p:spPr bwMode="auto">
              <a:xfrm>
                <a:off x="2754476" y="4133168"/>
                <a:ext cx="2016224" cy="265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400" dirty="0">
                    <a:latin typeface="+mn-lt"/>
                    <a:ea typeface="Adobe Fangsong Std R"/>
                    <a:cs typeface="Adobe Fangsong Std R"/>
                  </a:rPr>
                  <a:t>10º Netshoes</a:t>
                </a:r>
                <a:endParaRPr lang="pt-BR" sz="1400" dirty="0">
                  <a:latin typeface="+mn-lt"/>
                  <a:ea typeface="Adobe Fangsong Std R"/>
                  <a:cs typeface="Adobe Fangsong Std R"/>
                </a:endParaRPr>
              </a:p>
            </p:txBody>
          </p:sp>
          <p:sp>
            <p:nvSpPr>
              <p:cNvPr id="83" name="CaixaDeTexto 71"/>
              <p:cNvSpPr txBox="1">
                <a:spLocks noChangeArrowheads="1"/>
              </p:cNvSpPr>
              <p:nvPr/>
            </p:nvSpPr>
            <p:spPr bwMode="auto">
              <a:xfrm>
                <a:off x="4753792" y="4133168"/>
                <a:ext cx="1006413" cy="265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/>
                <a:r>
                  <a:rPr lang="en-US" sz="1400" dirty="0">
                    <a:latin typeface="+mn-lt"/>
                    <a:ea typeface="Adobe Fangsong Std R"/>
                    <a:cs typeface="Adobe Fangsong Std R"/>
                  </a:rPr>
                  <a:t>12 / 12%</a:t>
                </a:r>
                <a:endParaRPr lang="pt-BR" sz="1400" dirty="0">
                  <a:latin typeface="+mn-lt"/>
                  <a:ea typeface="Adobe Fangsong Std R"/>
                  <a:cs typeface="Adobe Fangsong Std R"/>
                </a:endParaRPr>
              </a:p>
            </p:txBody>
          </p:sp>
          <p:grpSp>
            <p:nvGrpSpPr>
              <p:cNvPr id="84" name="Group 82"/>
              <p:cNvGrpSpPr/>
              <p:nvPr/>
            </p:nvGrpSpPr>
            <p:grpSpPr>
              <a:xfrm>
                <a:off x="6028094" y="1933314"/>
                <a:ext cx="2032106" cy="144000"/>
                <a:chOff x="2851134" y="1636979"/>
                <a:chExt cx="3600000" cy="144000"/>
              </a:xfrm>
            </p:grpSpPr>
            <p:sp>
              <p:nvSpPr>
                <p:cNvPr id="112" name="Retângulo 15"/>
                <p:cNvSpPr>
                  <a:spLocks noChangeArrowheads="1"/>
                </p:cNvSpPr>
                <p:nvPr/>
              </p:nvSpPr>
              <p:spPr bwMode="gray">
                <a:xfrm>
                  <a:off x="2851134" y="1636979"/>
                  <a:ext cx="3600000" cy="144000"/>
                </a:xfrm>
                <a:prstGeom prst="rect">
                  <a:avLst/>
                </a:prstGeom>
                <a:solidFill>
                  <a:srgbClr val="F1C232"/>
                </a:solidFill>
                <a:ln>
                  <a:noFill/>
                </a:ln>
                <a:extLst/>
              </p:spPr>
              <p:txBody>
                <a:bodyPr wrap="none" lIns="98082" tIns="49041" rIns="98082" bIns="49041" anchor="ctr"/>
                <a:lstStyle/>
                <a:p>
                  <a:pPr algn="ctr" defTabSz="981075"/>
                  <a:endParaRPr lang="pt-BR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  <p:sp>
              <p:nvSpPr>
                <p:cNvPr id="113" name="Retângulo 15"/>
                <p:cNvSpPr>
                  <a:spLocks noChangeArrowheads="1"/>
                </p:cNvSpPr>
                <p:nvPr/>
              </p:nvSpPr>
              <p:spPr bwMode="gray">
                <a:xfrm>
                  <a:off x="2851134" y="1636979"/>
                  <a:ext cx="1188001" cy="144000"/>
                </a:xfrm>
                <a:prstGeom prst="rect">
                  <a:avLst/>
                </a:prstGeom>
                <a:solidFill>
                  <a:srgbClr val="283277"/>
                </a:solidFill>
                <a:ln>
                  <a:noFill/>
                </a:ln>
                <a:extLst/>
              </p:spPr>
              <p:txBody>
                <a:bodyPr wrap="none" lIns="98082" tIns="49041" rIns="98082" bIns="49041" anchor="ctr"/>
                <a:lstStyle/>
                <a:p>
                  <a:pPr algn="ctr" defTabSz="981075"/>
                  <a:endParaRPr lang="pt-BR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85" name="Group 94"/>
              <p:cNvGrpSpPr/>
              <p:nvPr/>
            </p:nvGrpSpPr>
            <p:grpSpPr>
              <a:xfrm>
                <a:off x="6028092" y="1472300"/>
                <a:ext cx="2032106" cy="288000"/>
                <a:chOff x="2851132" y="1175965"/>
                <a:chExt cx="3600000" cy="288000"/>
              </a:xfrm>
            </p:grpSpPr>
            <p:sp>
              <p:nvSpPr>
                <p:cNvPr id="110" name="Retângulo 14"/>
                <p:cNvSpPr>
                  <a:spLocks noChangeArrowheads="1"/>
                </p:cNvSpPr>
                <p:nvPr/>
              </p:nvSpPr>
              <p:spPr bwMode="gray">
                <a:xfrm>
                  <a:off x="2851132" y="1175965"/>
                  <a:ext cx="3600000" cy="288000"/>
                </a:xfrm>
                <a:prstGeom prst="rect">
                  <a:avLst/>
                </a:prstGeom>
                <a:solidFill>
                  <a:srgbClr val="F1C232"/>
                </a:solidFill>
                <a:ln>
                  <a:noFill/>
                </a:ln>
                <a:extLst/>
              </p:spPr>
              <p:txBody>
                <a:bodyPr wrap="none" lIns="98082" tIns="49041" rIns="98082" bIns="49041" anchor="ctr"/>
                <a:lstStyle/>
                <a:p>
                  <a:pPr algn="ctr" defTabSz="981075"/>
                  <a:endParaRPr lang="pt-BR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  <p:sp>
              <p:nvSpPr>
                <p:cNvPr id="111" name="Retângulo 14"/>
                <p:cNvSpPr>
                  <a:spLocks noChangeArrowheads="1"/>
                </p:cNvSpPr>
                <p:nvPr/>
              </p:nvSpPr>
              <p:spPr bwMode="gray">
                <a:xfrm>
                  <a:off x="2851132" y="1175965"/>
                  <a:ext cx="1476001" cy="288000"/>
                </a:xfrm>
                <a:prstGeom prst="rect">
                  <a:avLst/>
                </a:prstGeom>
                <a:solidFill>
                  <a:srgbClr val="283277"/>
                </a:solidFill>
                <a:ln>
                  <a:noFill/>
                </a:ln>
                <a:extLst/>
              </p:spPr>
              <p:txBody>
                <a:bodyPr wrap="none" lIns="98082" tIns="49041" rIns="98082" bIns="49041" anchor="ctr"/>
                <a:lstStyle/>
                <a:p>
                  <a:pPr algn="ctr" defTabSz="981075"/>
                  <a:endParaRPr lang="pt-BR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86" name="Group 97"/>
              <p:cNvGrpSpPr/>
              <p:nvPr/>
            </p:nvGrpSpPr>
            <p:grpSpPr>
              <a:xfrm>
                <a:off x="6028094" y="2216947"/>
                <a:ext cx="2032106" cy="144000"/>
                <a:chOff x="2851134" y="1920612"/>
                <a:chExt cx="3600000" cy="144000"/>
              </a:xfrm>
            </p:grpSpPr>
            <p:sp>
              <p:nvSpPr>
                <p:cNvPr id="108" name="Retângulo 15"/>
                <p:cNvSpPr>
                  <a:spLocks noChangeArrowheads="1"/>
                </p:cNvSpPr>
                <p:nvPr/>
              </p:nvSpPr>
              <p:spPr bwMode="gray">
                <a:xfrm>
                  <a:off x="2851134" y="1920612"/>
                  <a:ext cx="3600000" cy="144000"/>
                </a:xfrm>
                <a:prstGeom prst="rect">
                  <a:avLst/>
                </a:prstGeom>
                <a:solidFill>
                  <a:srgbClr val="F1C232"/>
                </a:solidFill>
                <a:ln>
                  <a:noFill/>
                </a:ln>
                <a:extLst/>
              </p:spPr>
              <p:txBody>
                <a:bodyPr wrap="none" lIns="98082" tIns="49041" rIns="98082" bIns="49041" anchor="ctr"/>
                <a:lstStyle/>
                <a:p>
                  <a:pPr algn="ctr" defTabSz="981075"/>
                  <a:endParaRPr lang="pt-BR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  <p:sp>
              <p:nvSpPr>
                <p:cNvPr id="109" name="Retângulo 15"/>
                <p:cNvSpPr>
                  <a:spLocks noChangeArrowheads="1"/>
                </p:cNvSpPr>
                <p:nvPr/>
              </p:nvSpPr>
              <p:spPr bwMode="gray">
                <a:xfrm>
                  <a:off x="2851134" y="1920612"/>
                  <a:ext cx="720000" cy="144000"/>
                </a:xfrm>
                <a:prstGeom prst="rect">
                  <a:avLst/>
                </a:prstGeom>
                <a:solidFill>
                  <a:srgbClr val="283277"/>
                </a:solidFill>
                <a:ln>
                  <a:noFill/>
                </a:ln>
                <a:extLst/>
              </p:spPr>
              <p:txBody>
                <a:bodyPr wrap="none" lIns="98082" tIns="49041" rIns="98082" bIns="49041" anchor="ctr"/>
                <a:lstStyle/>
                <a:p>
                  <a:pPr algn="ctr" defTabSz="981075"/>
                  <a:endParaRPr lang="pt-BR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87" name="Group 100"/>
              <p:cNvGrpSpPr/>
              <p:nvPr/>
            </p:nvGrpSpPr>
            <p:grpSpPr>
              <a:xfrm>
                <a:off x="6028094" y="2500580"/>
                <a:ext cx="2032106" cy="144000"/>
                <a:chOff x="2851134" y="2204245"/>
                <a:chExt cx="3600000" cy="144000"/>
              </a:xfrm>
            </p:grpSpPr>
            <p:sp>
              <p:nvSpPr>
                <p:cNvPr id="106" name="Retângulo 15"/>
                <p:cNvSpPr>
                  <a:spLocks noChangeArrowheads="1"/>
                </p:cNvSpPr>
                <p:nvPr/>
              </p:nvSpPr>
              <p:spPr bwMode="gray">
                <a:xfrm>
                  <a:off x="2851134" y="2204245"/>
                  <a:ext cx="3600000" cy="144000"/>
                </a:xfrm>
                <a:prstGeom prst="rect">
                  <a:avLst/>
                </a:prstGeom>
                <a:solidFill>
                  <a:srgbClr val="F1C232"/>
                </a:solidFill>
                <a:ln>
                  <a:noFill/>
                </a:ln>
                <a:extLst/>
              </p:spPr>
              <p:txBody>
                <a:bodyPr wrap="none" lIns="98082" tIns="49041" rIns="98082" bIns="49041" anchor="ctr"/>
                <a:lstStyle/>
                <a:p>
                  <a:pPr algn="ctr" defTabSz="981075"/>
                  <a:endParaRPr lang="pt-BR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  <p:sp>
              <p:nvSpPr>
                <p:cNvPr id="107" name="Retângulo 15"/>
                <p:cNvSpPr>
                  <a:spLocks noChangeArrowheads="1"/>
                </p:cNvSpPr>
                <p:nvPr/>
              </p:nvSpPr>
              <p:spPr bwMode="gray">
                <a:xfrm>
                  <a:off x="2851134" y="2204245"/>
                  <a:ext cx="612001" cy="144000"/>
                </a:xfrm>
                <a:prstGeom prst="rect">
                  <a:avLst/>
                </a:prstGeom>
                <a:solidFill>
                  <a:srgbClr val="283277"/>
                </a:solidFill>
                <a:ln>
                  <a:noFill/>
                </a:ln>
                <a:extLst/>
              </p:spPr>
              <p:txBody>
                <a:bodyPr wrap="none" lIns="98082" tIns="49041" rIns="98082" bIns="49041" anchor="ctr"/>
                <a:lstStyle/>
                <a:p>
                  <a:pPr algn="ctr" defTabSz="981075"/>
                  <a:endParaRPr lang="pt-BR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88" name="Group 103"/>
              <p:cNvGrpSpPr/>
              <p:nvPr/>
            </p:nvGrpSpPr>
            <p:grpSpPr>
              <a:xfrm>
                <a:off x="6028094" y="2784213"/>
                <a:ext cx="2032106" cy="144000"/>
                <a:chOff x="2851134" y="2487878"/>
                <a:chExt cx="3600000" cy="144000"/>
              </a:xfrm>
            </p:grpSpPr>
            <p:sp>
              <p:nvSpPr>
                <p:cNvPr id="104" name="Retângulo 15"/>
                <p:cNvSpPr>
                  <a:spLocks noChangeArrowheads="1"/>
                </p:cNvSpPr>
                <p:nvPr/>
              </p:nvSpPr>
              <p:spPr bwMode="gray">
                <a:xfrm>
                  <a:off x="2851134" y="2487878"/>
                  <a:ext cx="3600000" cy="144000"/>
                </a:xfrm>
                <a:prstGeom prst="rect">
                  <a:avLst/>
                </a:prstGeom>
                <a:solidFill>
                  <a:srgbClr val="F1C232"/>
                </a:solidFill>
                <a:ln>
                  <a:noFill/>
                </a:ln>
                <a:extLst/>
              </p:spPr>
              <p:txBody>
                <a:bodyPr wrap="none" lIns="98082" tIns="49041" rIns="98082" bIns="49041" anchor="ctr"/>
                <a:lstStyle/>
                <a:p>
                  <a:pPr algn="ctr" defTabSz="981075"/>
                  <a:endParaRPr lang="pt-BR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  <p:sp>
              <p:nvSpPr>
                <p:cNvPr id="105" name="Retângulo 15"/>
                <p:cNvSpPr>
                  <a:spLocks noChangeArrowheads="1"/>
                </p:cNvSpPr>
                <p:nvPr/>
              </p:nvSpPr>
              <p:spPr bwMode="gray">
                <a:xfrm>
                  <a:off x="2851134" y="2487878"/>
                  <a:ext cx="504000" cy="144000"/>
                </a:xfrm>
                <a:prstGeom prst="rect">
                  <a:avLst/>
                </a:prstGeom>
                <a:solidFill>
                  <a:srgbClr val="283277"/>
                </a:solidFill>
                <a:ln>
                  <a:noFill/>
                </a:ln>
                <a:extLst/>
              </p:spPr>
              <p:txBody>
                <a:bodyPr wrap="none" lIns="98082" tIns="49041" rIns="98082" bIns="49041" anchor="ctr"/>
                <a:lstStyle/>
                <a:p>
                  <a:pPr algn="ctr" defTabSz="981075"/>
                  <a:endParaRPr lang="pt-BR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89" name="Group 106"/>
              <p:cNvGrpSpPr/>
              <p:nvPr/>
            </p:nvGrpSpPr>
            <p:grpSpPr>
              <a:xfrm>
                <a:off x="6028094" y="3067846"/>
                <a:ext cx="2032106" cy="144000"/>
                <a:chOff x="2851134" y="2771511"/>
                <a:chExt cx="3600000" cy="144000"/>
              </a:xfrm>
            </p:grpSpPr>
            <p:sp>
              <p:nvSpPr>
                <p:cNvPr id="102" name="Retângulo 15"/>
                <p:cNvSpPr>
                  <a:spLocks noChangeArrowheads="1"/>
                </p:cNvSpPr>
                <p:nvPr/>
              </p:nvSpPr>
              <p:spPr bwMode="gray">
                <a:xfrm>
                  <a:off x="2851134" y="2771511"/>
                  <a:ext cx="3600000" cy="144000"/>
                </a:xfrm>
                <a:prstGeom prst="rect">
                  <a:avLst/>
                </a:prstGeom>
                <a:solidFill>
                  <a:srgbClr val="F1C232"/>
                </a:solidFill>
                <a:ln>
                  <a:noFill/>
                </a:ln>
                <a:extLst/>
              </p:spPr>
              <p:txBody>
                <a:bodyPr wrap="none" lIns="98082" tIns="49041" rIns="98082" bIns="49041" anchor="ctr"/>
                <a:lstStyle/>
                <a:p>
                  <a:pPr algn="ctr" defTabSz="981075"/>
                  <a:endParaRPr lang="pt-BR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  <p:sp>
              <p:nvSpPr>
                <p:cNvPr id="103" name="Retângulo 15"/>
                <p:cNvSpPr>
                  <a:spLocks noChangeArrowheads="1"/>
                </p:cNvSpPr>
                <p:nvPr/>
              </p:nvSpPr>
              <p:spPr bwMode="gray">
                <a:xfrm>
                  <a:off x="2851135" y="2771511"/>
                  <a:ext cx="467999" cy="144000"/>
                </a:xfrm>
                <a:prstGeom prst="rect">
                  <a:avLst/>
                </a:prstGeom>
                <a:solidFill>
                  <a:srgbClr val="283277"/>
                </a:solidFill>
                <a:ln>
                  <a:noFill/>
                </a:ln>
                <a:extLst/>
              </p:spPr>
              <p:txBody>
                <a:bodyPr wrap="none" lIns="98082" tIns="49041" rIns="98082" bIns="49041" anchor="ctr"/>
                <a:lstStyle/>
                <a:p>
                  <a:pPr algn="ctr" defTabSz="981075"/>
                  <a:endParaRPr lang="pt-BR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90" name="Group 109"/>
              <p:cNvGrpSpPr/>
              <p:nvPr/>
            </p:nvGrpSpPr>
            <p:grpSpPr>
              <a:xfrm>
                <a:off x="6028094" y="3351479"/>
                <a:ext cx="2032106" cy="144000"/>
                <a:chOff x="2851134" y="3055144"/>
                <a:chExt cx="3600000" cy="144000"/>
              </a:xfrm>
            </p:grpSpPr>
            <p:sp>
              <p:nvSpPr>
                <p:cNvPr id="100" name="Retângulo 15"/>
                <p:cNvSpPr>
                  <a:spLocks noChangeArrowheads="1"/>
                </p:cNvSpPr>
                <p:nvPr/>
              </p:nvSpPr>
              <p:spPr bwMode="gray">
                <a:xfrm>
                  <a:off x="2851134" y="3055144"/>
                  <a:ext cx="3600000" cy="144000"/>
                </a:xfrm>
                <a:prstGeom prst="rect">
                  <a:avLst/>
                </a:prstGeom>
                <a:solidFill>
                  <a:srgbClr val="F1C232"/>
                </a:solidFill>
                <a:ln>
                  <a:noFill/>
                </a:ln>
                <a:extLst/>
              </p:spPr>
              <p:txBody>
                <a:bodyPr wrap="none" lIns="98082" tIns="49041" rIns="98082" bIns="49041" anchor="ctr"/>
                <a:lstStyle/>
                <a:p>
                  <a:pPr algn="ctr" defTabSz="981075"/>
                  <a:endParaRPr lang="pt-BR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  <p:sp>
              <p:nvSpPr>
                <p:cNvPr id="101" name="Retângulo 15"/>
                <p:cNvSpPr>
                  <a:spLocks noChangeArrowheads="1"/>
                </p:cNvSpPr>
                <p:nvPr/>
              </p:nvSpPr>
              <p:spPr bwMode="gray">
                <a:xfrm>
                  <a:off x="2851135" y="3055144"/>
                  <a:ext cx="467999" cy="144000"/>
                </a:xfrm>
                <a:prstGeom prst="rect">
                  <a:avLst/>
                </a:prstGeom>
                <a:solidFill>
                  <a:srgbClr val="283277"/>
                </a:solidFill>
                <a:ln>
                  <a:noFill/>
                </a:ln>
                <a:extLst/>
              </p:spPr>
              <p:txBody>
                <a:bodyPr wrap="none" lIns="98082" tIns="49041" rIns="98082" bIns="49041" anchor="ctr"/>
                <a:lstStyle/>
                <a:p>
                  <a:pPr algn="ctr" defTabSz="981075"/>
                  <a:endParaRPr lang="pt-BR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91" name="Group 112"/>
              <p:cNvGrpSpPr/>
              <p:nvPr/>
            </p:nvGrpSpPr>
            <p:grpSpPr>
              <a:xfrm>
                <a:off x="6028094" y="3635112"/>
                <a:ext cx="2032106" cy="144000"/>
                <a:chOff x="2851134" y="3338777"/>
                <a:chExt cx="3600000" cy="144000"/>
              </a:xfrm>
            </p:grpSpPr>
            <p:sp>
              <p:nvSpPr>
                <p:cNvPr id="98" name="Retângulo 15"/>
                <p:cNvSpPr>
                  <a:spLocks noChangeArrowheads="1"/>
                </p:cNvSpPr>
                <p:nvPr/>
              </p:nvSpPr>
              <p:spPr bwMode="gray">
                <a:xfrm>
                  <a:off x="2851134" y="3338777"/>
                  <a:ext cx="3600000" cy="144000"/>
                </a:xfrm>
                <a:prstGeom prst="rect">
                  <a:avLst/>
                </a:prstGeom>
                <a:solidFill>
                  <a:srgbClr val="F1C232"/>
                </a:solidFill>
                <a:ln>
                  <a:noFill/>
                </a:ln>
                <a:extLst/>
              </p:spPr>
              <p:txBody>
                <a:bodyPr wrap="none" lIns="98082" tIns="49041" rIns="98082" bIns="49041" anchor="ctr"/>
                <a:lstStyle/>
                <a:p>
                  <a:pPr algn="ctr" defTabSz="981075"/>
                  <a:endParaRPr lang="pt-BR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  <p:sp>
              <p:nvSpPr>
                <p:cNvPr id="99" name="Retângulo 15"/>
                <p:cNvSpPr>
                  <a:spLocks noChangeArrowheads="1"/>
                </p:cNvSpPr>
                <p:nvPr/>
              </p:nvSpPr>
              <p:spPr bwMode="gray">
                <a:xfrm>
                  <a:off x="2851135" y="3338777"/>
                  <a:ext cx="432000" cy="144000"/>
                </a:xfrm>
                <a:prstGeom prst="rect">
                  <a:avLst/>
                </a:prstGeom>
                <a:solidFill>
                  <a:srgbClr val="283277"/>
                </a:solidFill>
                <a:ln>
                  <a:noFill/>
                </a:ln>
                <a:extLst/>
              </p:spPr>
              <p:txBody>
                <a:bodyPr wrap="none" lIns="98082" tIns="49041" rIns="98082" bIns="49041" anchor="ctr"/>
                <a:lstStyle/>
                <a:p>
                  <a:pPr algn="ctr" defTabSz="981075"/>
                  <a:endParaRPr lang="pt-BR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92" name="Group 115"/>
              <p:cNvGrpSpPr/>
              <p:nvPr/>
            </p:nvGrpSpPr>
            <p:grpSpPr>
              <a:xfrm>
                <a:off x="6028094" y="3918745"/>
                <a:ext cx="2032106" cy="144000"/>
                <a:chOff x="2851134" y="3622410"/>
                <a:chExt cx="3600000" cy="144000"/>
              </a:xfrm>
            </p:grpSpPr>
            <p:sp>
              <p:nvSpPr>
                <p:cNvPr id="96" name="Retângulo 15"/>
                <p:cNvSpPr>
                  <a:spLocks noChangeArrowheads="1"/>
                </p:cNvSpPr>
                <p:nvPr/>
              </p:nvSpPr>
              <p:spPr bwMode="gray">
                <a:xfrm>
                  <a:off x="2851134" y="3622410"/>
                  <a:ext cx="3600000" cy="144000"/>
                </a:xfrm>
                <a:prstGeom prst="rect">
                  <a:avLst/>
                </a:prstGeom>
                <a:solidFill>
                  <a:srgbClr val="F1C232"/>
                </a:solidFill>
                <a:ln>
                  <a:noFill/>
                </a:ln>
                <a:extLst/>
              </p:spPr>
              <p:txBody>
                <a:bodyPr wrap="none" lIns="98082" tIns="49041" rIns="98082" bIns="49041" anchor="ctr"/>
                <a:lstStyle/>
                <a:p>
                  <a:pPr algn="ctr" defTabSz="981075"/>
                  <a:endParaRPr lang="pt-BR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  <p:sp>
              <p:nvSpPr>
                <p:cNvPr id="97" name="Retângulo 15"/>
                <p:cNvSpPr>
                  <a:spLocks noChangeArrowheads="1"/>
                </p:cNvSpPr>
                <p:nvPr/>
              </p:nvSpPr>
              <p:spPr bwMode="gray">
                <a:xfrm>
                  <a:off x="2851135" y="3622410"/>
                  <a:ext cx="432000" cy="144000"/>
                </a:xfrm>
                <a:prstGeom prst="rect">
                  <a:avLst/>
                </a:prstGeom>
                <a:solidFill>
                  <a:srgbClr val="283277"/>
                </a:solidFill>
                <a:ln>
                  <a:noFill/>
                </a:ln>
                <a:extLst/>
              </p:spPr>
              <p:txBody>
                <a:bodyPr wrap="none" lIns="98082" tIns="49041" rIns="98082" bIns="49041" anchor="ctr"/>
                <a:lstStyle/>
                <a:p>
                  <a:pPr algn="ctr" defTabSz="981075"/>
                  <a:endParaRPr lang="pt-BR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93" name="Group 118"/>
              <p:cNvGrpSpPr/>
              <p:nvPr/>
            </p:nvGrpSpPr>
            <p:grpSpPr>
              <a:xfrm>
                <a:off x="6028094" y="4202380"/>
                <a:ext cx="2032106" cy="144000"/>
                <a:chOff x="2851134" y="3906045"/>
                <a:chExt cx="3600000" cy="144000"/>
              </a:xfrm>
            </p:grpSpPr>
            <p:sp>
              <p:nvSpPr>
                <p:cNvPr id="94" name="Retângulo 15"/>
                <p:cNvSpPr>
                  <a:spLocks noChangeArrowheads="1"/>
                </p:cNvSpPr>
                <p:nvPr/>
              </p:nvSpPr>
              <p:spPr bwMode="gray">
                <a:xfrm>
                  <a:off x="2851134" y="3906045"/>
                  <a:ext cx="3600000" cy="144000"/>
                </a:xfrm>
                <a:prstGeom prst="rect">
                  <a:avLst/>
                </a:prstGeom>
                <a:solidFill>
                  <a:srgbClr val="F1C232"/>
                </a:solidFill>
                <a:ln>
                  <a:noFill/>
                </a:ln>
                <a:extLst/>
              </p:spPr>
              <p:txBody>
                <a:bodyPr wrap="none" lIns="98082" tIns="49041" rIns="98082" bIns="49041" anchor="ctr"/>
                <a:lstStyle/>
                <a:p>
                  <a:pPr algn="ctr" defTabSz="981075"/>
                  <a:endParaRPr lang="pt-BR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  <p:sp>
              <p:nvSpPr>
                <p:cNvPr id="95" name="Retângulo 15"/>
                <p:cNvSpPr>
                  <a:spLocks noChangeArrowheads="1"/>
                </p:cNvSpPr>
                <p:nvPr/>
              </p:nvSpPr>
              <p:spPr bwMode="gray">
                <a:xfrm>
                  <a:off x="2851135" y="3906045"/>
                  <a:ext cx="432000" cy="144000"/>
                </a:xfrm>
                <a:prstGeom prst="rect">
                  <a:avLst/>
                </a:prstGeom>
                <a:solidFill>
                  <a:srgbClr val="283277"/>
                </a:solidFill>
                <a:ln>
                  <a:noFill/>
                </a:ln>
                <a:extLst/>
              </p:spPr>
              <p:txBody>
                <a:bodyPr wrap="none" lIns="98082" tIns="49041" rIns="98082" bIns="49041" anchor="ctr"/>
                <a:lstStyle/>
                <a:p>
                  <a:pPr algn="ctr" defTabSz="981075"/>
                  <a:endParaRPr lang="pt-BR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</p:grpSp>
        </p:grpSp>
        <p:pic>
          <p:nvPicPr>
            <p:cNvPr id="116" name="Picture 5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93926" y="2514600"/>
              <a:ext cx="1620674" cy="1603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8" name="Retângulo 117"/>
          <p:cNvSpPr/>
          <p:nvPr/>
        </p:nvSpPr>
        <p:spPr>
          <a:xfrm>
            <a:off x="228600" y="6172200"/>
            <a:ext cx="4495800" cy="304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Fonte: </a:t>
            </a:r>
            <a:r>
              <a:rPr lang="en-US" sz="1400" b="1" dirty="0">
                <a:solidFill>
                  <a:schemeClr val="tx1"/>
                </a:solidFill>
              </a:rPr>
              <a:t>comScore Key Measures Multi-Platform, </a:t>
            </a:r>
            <a:r>
              <a:rPr lang="en-US" sz="1400" b="1" dirty="0" err="1">
                <a:solidFill>
                  <a:schemeClr val="tx1"/>
                </a:solidFill>
              </a:rPr>
              <a:t>Junho</a:t>
            </a:r>
            <a:r>
              <a:rPr lang="en-US" sz="1400" b="1" dirty="0">
                <a:solidFill>
                  <a:schemeClr val="tx1"/>
                </a:solidFill>
              </a:rPr>
              <a:t> 16 </a:t>
            </a:r>
            <a:endParaRPr lang="pt-BR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1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Tendências que movimentam o e-commerce no Brasil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984773" y="1688068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Lato" panose="020F0502020204030203" pitchFamily="34" charset="0"/>
              </a:rPr>
              <a:t>Mobile</a:t>
            </a:r>
            <a:endParaRPr lang="pt-BR" b="1" dirty="0">
              <a:latin typeface="Lato" panose="020F0502020204030203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267200" y="1676400"/>
            <a:ext cx="347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Lato" panose="020F0502020204030203" pitchFamily="34" charset="0"/>
              </a:rPr>
              <a:t>Comportamento do consumidor</a:t>
            </a:r>
            <a:endParaRPr lang="pt-BR" b="1" dirty="0">
              <a:latin typeface="Lato" panose="020F0502020204030203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8686800" y="1676400"/>
            <a:ext cx="14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Lato" panose="020F0502020204030203" pitchFamily="34" charset="0"/>
              </a:rPr>
              <a:t>Marketplace</a:t>
            </a:r>
            <a:endParaRPr lang="pt-BR" b="1" dirty="0">
              <a:latin typeface="Lato" panose="020F0502020204030203" pitchFamily="34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76" y="2277728"/>
            <a:ext cx="3231624" cy="282767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376" y="2277728"/>
            <a:ext cx="3231624" cy="2827672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576" y="2286000"/>
            <a:ext cx="3231624" cy="28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1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Tendências que movimentam o e-commerce no Brasil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984773" y="1688068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Lato" panose="020F0502020204030203" pitchFamily="34" charset="0"/>
              </a:rPr>
              <a:t>Mobile</a:t>
            </a:r>
            <a:endParaRPr lang="pt-BR" b="1" dirty="0">
              <a:latin typeface="Lato" panose="020F0502020204030203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267200" y="1676400"/>
            <a:ext cx="347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Lato" panose="020F0502020204030203" pitchFamily="34" charset="0"/>
              </a:rPr>
              <a:t>Comportamento do consumidor</a:t>
            </a:r>
            <a:endParaRPr lang="pt-BR" b="1" dirty="0">
              <a:latin typeface="Lato" panose="020F0502020204030203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8686800" y="1676400"/>
            <a:ext cx="14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Lato" panose="020F0502020204030203" pitchFamily="34" charset="0"/>
              </a:rPr>
              <a:t>Marketplace</a:t>
            </a:r>
            <a:endParaRPr lang="pt-BR" b="1" dirty="0">
              <a:latin typeface="Lato" panose="020F0502020204030203" pitchFamily="34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76" y="2277728"/>
            <a:ext cx="3231624" cy="282767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376" y="2277728"/>
            <a:ext cx="3231624" cy="2827672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576" y="2286000"/>
            <a:ext cx="3231624" cy="2827672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883176" y="2277728"/>
            <a:ext cx="3231624" cy="2827672"/>
          </a:xfrm>
          <a:prstGeom prst="rect">
            <a:avLst/>
          </a:prstGeom>
          <a:noFill/>
          <a:ln w="825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509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331470"/>
            <a:ext cx="10668000" cy="430530"/>
          </a:xfrm>
        </p:spPr>
        <p:txBody>
          <a:bodyPr/>
          <a:lstStyle/>
          <a:p>
            <a:r>
              <a:rPr lang="pt-BR" dirty="0"/>
              <a:t>Usuários de Internet no mundo </a:t>
            </a:r>
            <a:r>
              <a:rPr lang="pt-BR" dirty="0" smtClean="0"/>
              <a:t>chegam </a:t>
            </a:r>
            <a:r>
              <a:rPr lang="pt-BR" dirty="0"/>
              <a:t>a </a:t>
            </a:r>
            <a:r>
              <a:rPr lang="pt-BR" dirty="0" smtClean="0"/>
              <a:t>3 bilhões</a:t>
            </a:r>
            <a:endParaRPr lang="pt-B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26439"/>
            <a:ext cx="5307013" cy="262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2411088"/>
            <a:ext cx="5307012" cy="285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8"/>
          <p:cNvSpPr txBox="1"/>
          <p:nvPr>
            <p:custDataLst>
              <p:tags r:id="rId1"/>
            </p:custDataLst>
          </p:nvPr>
        </p:nvSpPr>
        <p:spPr>
          <a:xfrm>
            <a:off x="609600" y="1828800"/>
            <a:ext cx="4953000" cy="33598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/>
          <a:p>
            <a:pPr algn="ctr" defTabSz="914400"/>
            <a:r>
              <a:rPr lang="pt-BR" sz="1600" b="1" cap="all" dirty="0">
                <a:solidFill>
                  <a:prstClr val="black"/>
                </a:solidFill>
              </a:rPr>
              <a:t>Usuários de internet no mundo</a:t>
            </a:r>
          </a:p>
        </p:txBody>
      </p:sp>
      <p:sp>
        <p:nvSpPr>
          <p:cNvPr id="8" name="TextBox 8"/>
          <p:cNvSpPr txBox="1"/>
          <p:nvPr>
            <p:custDataLst>
              <p:tags r:id="rId2"/>
            </p:custDataLst>
          </p:nvPr>
        </p:nvSpPr>
        <p:spPr>
          <a:xfrm>
            <a:off x="6477000" y="1839112"/>
            <a:ext cx="4953000" cy="33598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/>
          <a:p>
            <a:pPr algn="ctr" defTabSz="914400"/>
            <a:r>
              <a:rPr lang="pt-BR" sz="1600" b="1" cap="all" dirty="0">
                <a:solidFill>
                  <a:prstClr val="black"/>
                </a:solidFill>
              </a:rPr>
              <a:t>Evolução de usuários de smartphones no mundo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28600" y="6172200"/>
            <a:ext cx="4953000" cy="304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Fonte: </a:t>
            </a:r>
            <a:r>
              <a:rPr lang="en-US" sz="1400" b="1" dirty="0">
                <a:solidFill>
                  <a:schemeClr val="tx1"/>
                </a:solidFill>
              </a:rPr>
              <a:t>Internet Trends 2016 – Code Conference, Mary Meeker </a:t>
            </a:r>
            <a:endParaRPr lang="pt-BR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10896600" cy="430530"/>
          </a:xfrm>
        </p:spPr>
        <p:txBody>
          <a:bodyPr/>
          <a:lstStyle/>
          <a:p>
            <a:r>
              <a:rPr lang="pt-BR" dirty="0"/>
              <a:t>No Brasil,  60% da população </a:t>
            </a:r>
            <a:r>
              <a:rPr lang="pt-BR" dirty="0" smtClean="0"/>
              <a:t>têm </a:t>
            </a:r>
            <a:r>
              <a:rPr lang="pt-BR" dirty="0"/>
              <a:t>acesso à</a:t>
            </a:r>
            <a:r>
              <a:rPr lang="pt-BR" dirty="0" smtClean="0"/>
              <a:t> </a:t>
            </a:r>
            <a:r>
              <a:rPr lang="pt-BR" dirty="0"/>
              <a:t>Internet </a:t>
            </a:r>
            <a:r>
              <a:rPr lang="pt-BR" dirty="0" smtClean="0"/>
              <a:t>;</a:t>
            </a:r>
            <a:br>
              <a:rPr lang="pt-BR" dirty="0" smtClean="0"/>
            </a:br>
            <a:r>
              <a:rPr lang="pt-BR" dirty="0" smtClean="0"/>
              <a:t>Smartphones são a principal </a:t>
            </a:r>
            <a:r>
              <a:rPr lang="pt-BR" dirty="0"/>
              <a:t>ferramenta de </a:t>
            </a:r>
            <a:r>
              <a:rPr lang="pt-BR" dirty="0" smtClean="0"/>
              <a:t>acesso</a:t>
            </a:r>
            <a:endParaRPr lang="pt-BR" dirty="0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914300017"/>
              </p:ext>
            </p:extLst>
          </p:nvPr>
        </p:nvGraphicFramePr>
        <p:xfrm>
          <a:off x="249621" y="1801840"/>
          <a:ext cx="54864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8"/>
          <p:cNvSpPr txBox="1"/>
          <p:nvPr>
            <p:custDataLst>
              <p:tags r:id="rId1"/>
            </p:custDataLst>
          </p:nvPr>
        </p:nvSpPr>
        <p:spPr>
          <a:xfrm>
            <a:off x="685800" y="1447800"/>
            <a:ext cx="4953000" cy="33598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/>
          <a:p>
            <a:pPr algn="ctr" defTabSz="914400"/>
            <a:r>
              <a:rPr lang="pt-BR" sz="1600" b="1" cap="all" dirty="0">
                <a:solidFill>
                  <a:prstClr val="black"/>
                </a:solidFill>
              </a:rPr>
              <a:t>Usuários de internet - brasil</a:t>
            </a:r>
          </a:p>
        </p:txBody>
      </p:sp>
      <p:sp>
        <p:nvSpPr>
          <p:cNvPr id="7" name="TextBox 8"/>
          <p:cNvSpPr txBox="1"/>
          <p:nvPr>
            <p:custDataLst>
              <p:tags r:id="rId2"/>
            </p:custDataLst>
          </p:nvPr>
        </p:nvSpPr>
        <p:spPr>
          <a:xfrm>
            <a:off x="6400800" y="1457380"/>
            <a:ext cx="4953000" cy="33598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/>
          <a:p>
            <a:pPr algn="ctr" defTabSz="914400"/>
            <a:r>
              <a:rPr lang="pt-BR" sz="1600" b="1" cap="all" dirty="0">
                <a:solidFill>
                  <a:prstClr val="black"/>
                </a:solidFill>
              </a:rPr>
              <a:t>Usuários de smartphone - brasil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81200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228600" y="6324600"/>
            <a:ext cx="4953000" cy="304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</a:rPr>
              <a:t>Fonte: </a:t>
            </a:r>
            <a:r>
              <a:rPr lang="pt-BR" sz="1400" b="1" dirty="0" err="1">
                <a:solidFill>
                  <a:schemeClr val="tx1"/>
                </a:solidFill>
              </a:rPr>
              <a:t>Internetlivestats</a:t>
            </a:r>
            <a:r>
              <a:rPr lang="pt-BR" sz="1400" b="1" dirty="0">
                <a:solidFill>
                  <a:schemeClr val="tx1"/>
                </a:solidFill>
              </a:rPr>
              <a:t> e 27ª pesquisa anual do uso de TI, 2016</a:t>
            </a:r>
          </a:p>
        </p:txBody>
      </p:sp>
    </p:spTree>
    <p:extLst>
      <p:ext uri="{BB962C8B-B14F-4D97-AF65-F5344CB8AC3E}">
        <p14:creationId xmlns:p14="http://schemas.microsoft.com/office/powerpoint/2010/main" val="40920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10668000" cy="430530"/>
          </a:xfrm>
        </p:spPr>
        <p:txBody>
          <a:bodyPr/>
          <a:lstStyle/>
          <a:p>
            <a:r>
              <a:rPr lang="pt-BR" dirty="0"/>
              <a:t>20% das vendas no Brasil </a:t>
            </a:r>
            <a:r>
              <a:rPr lang="pt-BR" dirty="0" smtClean="0"/>
              <a:t>ocorrem via dispositivos móveis.</a:t>
            </a:r>
            <a:br>
              <a:rPr lang="pt-BR" dirty="0" smtClean="0"/>
            </a:br>
            <a:r>
              <a:rPr lang="pt-BR" dirty="0"/>
              <a:t>N</a:t>
            </a:r>
            <a:r>
              <a:rPr lang="pt-BR" dirty="0" smtClean="0"/>
              <a:t>a China, índice já está em 50%</a:t>
            </a:r>
            <a:endParaRPr lang="pt-BR" dirty="0"/>
          </a:p>
        </p:txBody>
      </p:sp>
      <p:graphicFrame>
        <p:nvGraphicFramePr>
          <p:cNvPr id="7" name="Espaço Reservado para Conteúdo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498910"/>
              </p:ext>
            </p:extLst>
          </p:nvPr>
        </p:nvGraphicFramePr>
        <p:xfrm>
          <a:off x="192088" y="1676400"/>
          <a:ext cx="378936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Espaço Reservado para Conteúdo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78200766"/>
              </p:ext>
            </p:extLst>
          </p:nvPr>
        </p:nvGraphicFramePr>
        <p:xfrm>
          <a:off x="8210550" y="1676400"/>
          <a:ext cx="378936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Espaço Reservado para Conteúdo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78115767"/>
              </p:ext>
            </p:extLst>
          </p:nvPr>
        </p:nvGraphicFramePr>
        <p:xfrm>
          <a:off x="4200525" y="1676400"/>
          <a:ext cx="379095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0" name="TextBox 9"/>
          <p:cNvSpPr txBox="1"/>
          <p:nvPr>
            <p:custDataLst>
              <p:tags r:id="rId1"/>
            </p:custDataLst>
          </p:nvPr>
        </p:nvSpPr>
        <p:spPr>
          <a:xfrm>
            <a:off x="491125" y="1400980"/>
            <a:ext cx="3395075" cy="335989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/>
          <a:p>
            <a:pPr algn="ctr" defTabSz="914400"/>
            <a:r>
              <a:rPr lang="pt-BR" sz="1600" b="1" cap="all" dirty="0">
                <a:solidFill>
                  <a:prstClr val="black"/>
                </a:solidFill>
              </a:rPr>
              <a:t>% Vendas m-</a:t>
            </a:r>
            <a:r>
              <a:rPr lang="pt-BR" sz="1600" b="1" cap="all" dirty="0" err="1">
                <a:solidFill>
                  <a:prstClr val="black"/>
                </a:solidFill>
              </a:rPr>
              <a:t>commerce</a:t>
            </a:r>
            <a:r>
              <a:rPr lang="pt-BR" sz="1600" b="1" cap="all" dirty="0">
                <a:solidFill>
                  <a:prstClr val="black"/>
                </a:solidFill>
              </a:rPr>
              <a:t> - brasil</a:t>
            </a:r>
          </a:p>
        </p:txBody>
      </p:sp>
      <p:sp>
        <p:nvSpPr>
          <p:cNvPr id="11" name="TextBox 9"/>
          <p:cNvSpPr txBox="1"/>
          <p:nvPr>
            <p:custDataLst>
              <p:tags r:id="rId2"/>
            </p:custDataLst>
          </p:nvPr>
        </p:nvSpPr>
        <p:spPr>
          <a:xfrm>
            <a:off x="4236720" y="1400979"/>
            <a:ext cx="3688080" cy="335989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/>
          <a:p>
            <a:pPr algn="ctr"/>
            <a:r>
              <a:rPr lang="pt-BR" sz="1600" b="1" cap="all" dirty="0">
                <a:solidFill>
                  <a:prstClr val="black"/>
                </a:solidFill>
              </a:rPr>
              <a:t>% Vendas m-</a:t>
            </a:r>
            <a:r>
              <a:rPr lang="pt-BR" sz="1600" b="1" cap="all" dirty="0" err="1">
                <a:solidFill>
                  <a:prstClr val="black"/>
                </a:solidFill>
              </a:rPr>
              <a:t>commerce</a:t>
            </a:r>
            <a:r>
              <a:rPr lang="pt-BR" sz="1600" b="1" cap="all" dirty="0">
                <a:solidFill>
                  <a:prstClr val="black"/>
                </a:solidFill>
              </a:rPr>
              <a:t> - </a:t>
            </a:r>
            <a:r>
              <a:rPr lang="pt-BR" sz="1600" b="1" cap="all" dirty="0" err="1">
                <a:solidFill>
                  <a:prstClr val="black"/>
                </a:solidFill>
              </a:rPr>
              <a:t>eua</a:t>
            </a:r>
            <a:endParaRPr lang="pt-BR" sz="1600" b="1" cap="all" dirty="0">
              <a:solidFill>
                <a:prstClr val="black"/>
              </a:solidFill>
            </a:endParaRPr>
          </a:p>
        </p:txBody>
      </p:sp>
      <p:sp>
        <p:nvSpPr>
          <p:cNvPr id="12" name="TextBox 9"/>
          <p:cNvSpPr txBox="1"/>
          <p:nvPr>
            <p:custDataLst>
              <p:tags r:id="rId3"/>
            </p:custDataLst>
          </p:nvPr>
        </p:nvSpPr>
        <p:spPr>
          <a:xfrm>
            <a:off x="8305800" y="1416611"/>
            <a:ext cx="3383280" cy="335989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/>
          <a:p>
            <a:pPr algn="ctr"/>
            <a:r>
              <a:rPr lang="pt-BR" sz="1600" b="1" cap="all" dirty="0">
                <a:solidFill>
                  <a:prstClr val="black"/>
                </a:solidFill>
              </a:rPr>
              <a:t>% Vendas m-</a:t>
            </a:r>
            <a:r>
              <a:rPr lang="pt-BR" sz="1600" b="1" cap="all" dirty="0" err="1">
                <a:solidFill>
                  <a:prstClr val="black"/>
                </a:solidFill>
              </a:rPr>
              <a:t>commerce</a:t>
            </a:r>
            <a:r>
              <a:rPr lang="pt-BR" sz="1600" b="1" cap="all" dirty="0">
                <a:solidFill>
                  <a:prstClr val="black"/>
                </a:solidFill>
              </a:rPr>
              <a:t> - china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57200" y="6324600"/>
            <a:ext cx="2937875" cy="304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Fonte: E-</a:t>
            </a:r>
            <a:r>
              <a:rPr lang="pt-BR" sz="1400" b="1" dirty="0" err="1">
                <a:solidFill>
                  <a:schemeClr val="tx1"/>
                </a:solidFill>
              </a:rPr>
              <a:t>Marketer</a:t>
            </a:r>
            <a:r>
              <a:rPr lang="pt-BR" sz="1400" b="1" dirty="0">
                <a:solidFill>
                  <a:schemeClr val="tx1"/>
                </a:solidFill>
              </a:rPr>
              <a:t>, Dezembro 2015</a:t>
            </a:r>
          </a:p>
        </p:txBody>
      </p:sp>
    </p:spTree>
    <p:extLst>
      <p:ext uri="{BB962C8B-B14F-4D97-AF65-F5344CB8AC3E}">
        <p14:creationId xmlns:p14="http://schemas.microsoft.com/office/powerpoint/2010/main" val="164841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31470"/>
            <a:ext cx="10668000" cy="430530"/>
          </a:xfrm>
        </p:spPr>
        <p:txBody>
          <a:bodyPr/>
          <a:lstStyle/>
          <a:p>
            <a:r>
              <a:rPr lang="pt-BR" dirty="0"/>
              <a:t>O consumidor é mobile, e a publicidade se adaptou a esse comportamento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2649696"/>
            <a:ext cx="5307012" cy="282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Espaço Reservado para Conteúdo 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300989772"/>
              </p:ext>
            </p:extLst>
          </p:nvPr>
        </p:nvGraphicFramePr>
        <p:xfrm>
          <a:off x="609600" y="1798637"/>
          <a:ext cx="5307013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8"/>
          <p:cNvSpPr txBox="1"/>
          <p:nvPr>
            <p:custDataLst>
              <p:tags r:id="rId1"/>
            </p:custDataLst>
          </p:nvPr>
        </p:nvSpPr>
        <p:spPr>
          <a:xfrm>
            <a:off x="762000" y="1447800"/>
            <a:ext cx="4953000" cy="335989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/>
          <a:p>
            <a:pPr algn="ctr" defTabSz="914400"/>
            <a:r>
              <a:rPr lang="pt-BR" sz="1600" b="1" cap="all" dirty="0">
                <a:solidFill>
                  <a:prstClr val="black"/>
                </a:solidFill>
              </a:rPr>
              <a:t>% tráfego via mobile </a:t>
            </a:r>
          </a:p>
        </p:txBody>
      </p:sp>
      <p:sp>
        <p:nvSpPr>
          <p:cNvPr id="6" name="TextBox 8"/>
          <p:cNvSpPr txBox="1"/>
          <p:nvPr>
            <p:custDataLst>
              <p:tags r:id="rId2"/>
            </p:custDataLst>
          </p:nvPr>
        </p:nvSpPr>
        <p:spPr>
          <a:xfrm>
            <a:off x="6400800" y="1457380"/>
            <a:ext cx="4953000" cy="335989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/>
          <a:p>
            <a:pPr algn="ctr" defTabSz="914400"/>
            <a:r>
              <a:rPr lang="pt-BR" sz="1600" b="1" cap="all" dirty="0" err="1">
                <a:solidFill>
                  <a:prstClr val="black"/>
                </a:solidFill>
              </a:rPr>
              <a:t>Advertising</a:t>
            </a:r>
            <a:r>
              <a:rPr lang="pt-BR" sz="1600" b="1" cap="all" dirty="0">
                <a:solidFill>
                  <a:prstClr val="black"/>
                </a:solidFill>
              </a:rPr>
              <a:t> x dispositivo</a:t>
            </a:r>
          </a:p>
        </p:txBody>
      </p:sp>
      <p:sp>
        <p:nvSpPr>
          <p:cNvPr id="8" name="Retângulo 7"/>
          <p:cNvSpPr/>
          <p:nvPr/>
        </p:nvSpPr>
        <p:spPr>
          <a:xfrm>
            <a:off x="228600" y="6400800"/>
            <a:ext cx="6858000" cy="304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</a:rPr>
              <a:t>Fonte: </a:t>
            </a:r>
            <a:r>
              <a:rPr lang="en-US" sz="1400" b="1" dirty="0" err="1">
                <a:solidFill>
                  <a:schemeClr val="tx1"/>
                </a:solidFill>
              </a:rPr>
              <a:t>eMarketer</a:t>
            </a:r>
            <a:r>
              <a:rPr lang="en-US" sz="1400" b="1" dirty="0">
                <a:solidFill>
                  <a:schemeClr val="tx1"/>
                </a:solidFill>
              </a:rPr>
              <a:t>, </a:t>
            </a:r>
            <a:r>
              <a:rPr lang="en-US" sz="1400" b="1" dirty="0" err="1">
                <a:solidFill>
                  <a:schemeClr val="tx1"/>
                </a:solidFill>
              </a:rPr>
              <a:t>Março</a:t>
            </a:r>
            <a:r>
              <a:rPr lang="en-US" sz="1400" b="1" dirty="0">
                <a:solidFill>
                  <a:schemeClr val="tx1"/>
                </a:solidFill>
              </a:rPr>
              <a:t> 2016  e Internet Trends 2016 – Code Conference, Mary Meeker </a:t>
            </a:r>
            <a:endParaRPr lang="pt-BR" sz="1400" b="1" dirty="0">
              <a:solidFill>
                <a:schemeClr val="tx1"/>
              </a:solidFill>
            </a:endParaRPr>
          </a:p>
          <a:p>
            <a:endParaRPr lang="pt-BR" sz="1400" b="1" dirty="0">
              <a:solidFill>
                <a:schemeClr val="tx1"/>
              </a:solidFill>
            </a:endParaRPr>
          </a:p>
        </p:txBody>
      </p:sp>
      <p:pic>
        <p:nvPicPr>
          <p:cNvPr id="10" name="Picture 5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71356">
            <a:off x="1087945" y="4929218"/>
            <a:ext cx="544264" cy="421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6340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9"/>
          <p:cNvSpPr txBox="1"/>
          <p:nvPr/>
        </p:nvSpPr>
        <p:spPr>
          <a:xfrm>
            <a:off x="1524000" y="3124200"/>
            <a:ext cx="4191000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lnSpc>
                <a:spcPts val="5800"/>
              </a:lnSpc>
            </a:pPr>
            <a:r>
              <a:rPr lang="es" sz="4000" b="1" dirty="0" smtClean="0">
                <a:solidFill>
                  <a:srgbClr val="2C3377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Experiência</a:t>
            </a:r>
          </a:p>
          <a:p>
            <a:pPr>
              <a:lnSpc>
                <a:spcPts val="5800"/>
              </a:lnSpc>
            </a:pPr>
            <a:r>
              <a:rPr lang="es" sz="4000" b="1" dirty="0" smtClean="0">
                <a:solidFill>
                  <a:srgbClr val="2C3377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Marketplace</a:t>
            </a:r>
            <a:endParaRPr lang="es" sz="4000" b="1" dirty="0">
              <a:solidFill>
                <a:srgbClr val="2C3377"/>
              </a:solidFill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8445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963612" y="1524000"/>
            <a:ext cx="8789988" cy="4312111"/>
            <a:chOff x="658812" y="1524000"/>
            <a:chExt cx="8789988" cy="4312111"/>
          </a:xfrm>
        </p:grpSpPr>
        <p:sp>
          <p:nvSpPr>
            <p:cNvPr id="9" name="Freeform 6"/>
            <p:cNvSpPr>
              <a:spLocks/>
            </p:cNvSpPr>
            <p:nvPr/>
          </p:nvSpPr>
          <p:spPr bwMode="gray">
            <a:xfrm>
              <a:off x="658812" y="2021348"/>
              <a:ext cx="4330700" cy="3814763"/>
            </a:xfrm>
            <a:custGeom>
              <a:avLst/>
              <a:gdLst/>
              <a:ahLst/>
              <a:cxnLst>
                <a:cxn ang="0">
                  <a:pos x="969" y="599"/>
                </a:cxn>
                <a:cxn ang="0">
                  <a:pos x="1361" y="188"/>
                </a:cxn>
                <a:cxn ang="0">
                  <a:pos x="1361" y="0"/>
                </a:cxn>
                <a:cxn ang="0">
                  <a:pos x="0" y="0"/>
                </a:cxn>
                <a:cxn ang="0">
                  <a:pos x="0" y="1199"/>
                </a:cxn>
                <a:cxn ang="0">
                  <a:pos x="1361" y="1199"/>
                </a:cxn>
                <a:cxn ang="0">
                  <a:pos x="1361" y="1010"/>
                </a:cxn>
                <a:cxn ang="0">
                  <a:pos x="969" y="599"/>
                </a:cxn>
              </a:cxnLst>
              <a:rect l="0" t="0" r="r" b="b"/>
              <a:pathLst>
                <a:path w="1361" h="1199">
                  <a:moveTo>
                    <a:pt x="969" y="599"/>
                  </a:moveTo>
                  <a:cubicBezTo>
                    <a:pt x="969" y="378"/>
                    <a:pt x="1143" y="198"/>
                    <a:pt x="1361" y="188"/>
                  </a:cubicBezTo>
                  <a:cubicBezTo>
                    <a:pt x="1361" y="0"/>
                    <a:pt x="1361" y="0"/>
                    <a:pt x="13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1361" y="1199"/>
                    <a:pt x="1361" y="1199"/>
                    <a:pt x="1361" y="1199"/>
                  </a:cubicBezTo>
                  <a:cubicBezTo>
                    <a:pt x="1361" y="1010"/>
                    <a:pt x="1361" y="1010"/>
                    <a:pt x="1361" y="1010"/>
                  </a:cubicBezTo>
                  <a:cubicBezTo>
                    <a:pt x="1143" y="1000"/>
                    <a:pt x="969" y="820"/>
                    <a:pt x="969" y="599"/>
                  </a:cubicBezTo>
                  <a:close/>
                </a:path>
              </a:pathLst>
            </a:custGeom>
            <a:solidFill>
              <a:schemeClr val="bg1"/>
            </a:solidFill>
            <a:ln w="19050" cmpd="sng">
              <a:solidFill>
                <a:srgbClr val="2C3377"/>
              </a:solidFill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91467" tIns="45734" rIns="91467" bIns="45734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dirty="0">
                <a:latin typeface="+mn-lt"/>
                <a:cs typeface="+mn-cs"/>
              </a:endParaRPr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gray">
            <a:xfrm>
              <a:off x="3904876" y="2778459"/>
              <a:ext cx="2301039" cy="2296505"/>
            </a:xfrm>
            <a:prstGeom prst="ellipse">
              <a:avLst/>
            </a:prstGeom>
            <a:solidFill>
              <a:srgbClr val="2C3377"/>
            </a:solidFill>
            <a:ln w="19050">
              <a:noFill/>
              <a:round/>
              <a:headEnd/>
              <a:tailEnd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lIns="91467" tIns="45734" rIns="91467" bIns="4573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FFFFFF"/>
                  </a:solidFill>
                </a:rPr>
                <a:t>“CANAIS” CONVERGENTES</a:t>
              </a: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gray">
            <a:xfrm>
              <a:off x="5118100" y="2021348"/>
              <a:ext cx="4330700" cy="38147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88"/>
                </a:cxn>
                <a:cxn ang="0">
                  <a:pos x="392" y="599"/>
                </a:cxn>
                <a:cxn ang="0">
                  <a:pos x="0" y="1010"/>
                </a:cxn>
                <a:cxn ang="0">
                  <a:pos x="0" y="1199"/>
                </a:cxn>
                <a:cxn ang="0">
                  <a:pos x="1361" y="1199"/>
                </a:cxn>
                <a:cxn ang="0">
                  <a:pos x="1361" y="0"/>
                </a:cxn>
                <a:cxn ang="0">
                  <a:pos x="0" y="0"/>
                </a:cxn>
              </a:cxnLst>
              <a:rect l="0" t="0" r="r" b="b"/>
              <a:pathLst>
                <a:path w="1361" h="1199">
                  <a:moveTo>
                    <a:pt x="0" y="0"/>
                  </a:moveTo>
                  <a:cubicBezTo>
                    <a:pt x="0" y="188"/>
                    <a:pt x="0" y="188"/>
                    <a:pt x="0" y="188"/>
                  </a:cubicBezTo>
                  <a:cubicBezTo>
                    <a:pt x="218" y="198"/>
                    <a:pt x="392" y="378"/>
                    <a:pt x="392" y="599"/>
                  </a:cubicBezTo>
                  <a:cubicBezTo>
                    <a:pt x="392" y="820"/>
                    <a:pt x="218" y="1000"/>
                    <a:pt x="0" y="101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1361" y="1199"/>
                    <a:pt x="1361" y="1199"/>
                    <a:pt x="1361" y="1199"/>
                  </a:cubicBezTo>
                  <a:cubicBezTo>
                    <a:pt x="1361" y="0"/>
                    <a:pt x="1361" y="0"/>
                    <a:pt x="136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solidFill>
                <a:srgbClr val="2C3377"/>
              </a:solidFill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91467" tIns="45734" rIns="91467" bIns="45734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dirty="0">
                <a:latin typeface="+mn-lt"/>
                <a:cs typeface="+mn-cs"/>
              </a:endParaRPr>
            </a:p>
          </p:txBody>
        </p:sp>
        <p:sp>
          <p:nvSpPr>
            <p:cNvPr id="12" name="Text Placeholder 6"/>
            <p:cNvSpPr txBox="1">
              <a:spLocks/>
            </p:cNvSpPr>
            <p:nvPr/>
          </p:nvSpPr>
          <p:spPr>
            <a:xfrm>
              <a:off x="658812" y="1524000"/>
              <a:ext cx="4341813" cy="441325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100000" sy="100000" flip="none" algn="b"/>
            </a:blipFill>
          </p:spPr>
          <p:txBody>
            <a:bodyPr lIns="0" tIns="0" rIns="0" bIns="91440" anchor="b" anchorCtr="0">
              <a:noAutofit/>
            </a:bodyPr>
            <a:lstStyle>
              <a:lvl1pPr marL="0" indent="0" algn="ctr">
                <a:buNone/>
                <a:defRPr sz="1600" b="1" cap="all" baseline="0"/>
              </a:lvl1pPr>
            </a:lstStyle>
            <a:p>
              <a:pPr marL="0" marR="0" lvl="0" indent="0" algn="ctr" defTabSz="981075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tx1"/>
                </a:buClr>
                <a:buSzPts val="2400"/>
                <a:buFont typeface="Verdana" pitchFamily="34" charset="0"/>
                <a:buNone/>
                <a:tabLst/>
                <a:defRPr/>
              </a:pPr>
              <a:r>
                <a:rPr lang="en-US" altLang="zh-CN" sz="1800" noProof="1"/>
                <a:t>APP</a:t>
              </a:r>
              <a:endParaRPr kumimoji="0" lang="en-US" altLang="zh-CN" sz="1800" b="1" i="0" u="none" strike="noStrike" kern="1200" cap="all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Text Placeholder 6"/>
            <p:cNvSpPr txBox="1">
              <a:spLocks/>
            </p:cNvSpPr>
            <p:nvPr/>
          </p:nvSpPr>
          <p:spPr>
            <a:xfrm>
              <a:off x="5119687" y="1524000"/>
              <a:ext cx="4329113" cy="441325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100000" sy="100000" flip="none" algn="b"/>
            </a:blipFill>
          </p:spPr>
          <p:txBody>
            <a:bodyPr lIns="0" tIns="0" rIns="0" bIns="91440" anchor="b" anchorCtr="0">
              <a:noAutofit/>
            </a:bodyPr>
            <a:lstStyle>
              <a:lvl1pPr marL="0" indent="0" algn="ctr">
                <a:buNone/>
                <a:defRPr sz="1600" b="1" cap="all" baseline="0"/>
              </a:lvl1pPr>
            </a:lstStyle>
            <a:p>
              <a:pPr marL="0" marR="0" lvl="0" indent="0" algn="ctr" defTabSz="981075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tx1"/>
                </a:buClr>
                <a:buSzPts val="2400"/>
                <a:buFont typeface="Verdana" pitchFamily="34" charset="0"/>
                <a:buNone/>
                <a:tabLst/>
                <a:defRPr/>
              </a:pPr>
              <a:r>
                <a:rPr kumimoji="0" lang="en-US" altLang="zh-CN" sz="1800" b="1" i="0" u="none" strike="noStrike" kern="1200" cap="all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WEBMOBILE</a:t>
              </a:r>
            </a:p>
          </p:txBody>
        </p:sp>
        <p:sp>
          <p:nvSpPr>
            <p:cNvPr id="16" name="CaixaDeTexto 58"/>
            <p:cNvSpPr txBox="1"/>
            <p:nvPr/>
          </p:nvSpPr>
          <p:spPr>
            <a:xfrm>
              <a:off x="707491" y="3657362"/>
              <a:ext cx="400689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Adobe Fangsong Std R" pitchFamily="18" charset="-128"/>
                  <a:cs typeface="Arial"/>
                </a:rPr>
                <a:t>Usuários recorrentes</a:t>
              </a:r>
            </a:p>
            <a:p>
              <a:endParaRPr lang="pt-BR" sz="1400" b="1" dirty="0">
                <a:solidFill>
                  <a:schemeClr val="bg1">
                    <a:lumMod val="50000"/>
                  </a:schemeClr>
                </a:solidFill>
                <a:latin typeface="Arial"/>
                <a:ea typeface="Adobe Fangsong Std R" pitchFamily="18" charset="-128"/>
                <a:cs typeface="Arial"/>
              </a:endParaRPr>
            </a:p>
            <a:p>
              <a:r>
                <a:rPr lang="pt-BR" sz="1400" b="1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Adobe Fangsong Std R" pitchFamily="18" charset="-128"/>
                  <a:cs typeface="Arial"/>
                </a:rPr>
                <a:t>Funcionalidades diferenciadas</a:t>
              </a:r>
            </a:p>
            <a:p>
              <a:endParaRPr lang="pt-BR" sz="1400" b="1" dirty="0">
                <a:solidFill>
                  <a:schemeClr val="bg1">
                    <a:lumMod val="50000"/>
                  </a:schemeClr>
                </a:solidFill>
                <a:latin typeface="Arial"/>
                <a:ea typeface="Adobe Fangsong Std R" pitchFamily="18" charset="-128"/>
                <a:cs typeface="Arial"/>
              </a:endParaRPr>
            </a:p>
            <a:p>
              <a:r>
                <a:rPr lang="pt-BR" sz="1400" b="1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Adobe Fangsong Std R" pitchFamily="18" charset="-128"/>
                  <a:cs typeface="Arial"/>
                </a:rPr>
                <a:t>Marca presente a todo momento</a:t>
              </a:r>
            </a:p>
            <a:p>
              <a:endParaRPr lang="pt-BR" sz="1400" b="1" dirty="0">
                <a:solidFill>
                  <a:schemeClr val="bg1">
                    <a:lumMod val="50000"/>
                  </a:schemeClr>
                </a:solidFill>
                <a:latin typeface="Arial"/>
                <a:ea typeface="Adobe Fangsong Std R" pitchFamily="18" charset="-128"/>
                <a:cs typeface="Arial"/>
              </a:endParaRPr>
            </a:p>
            <a:p>
              <a:r>
                <a:rPr lang="pt-BR" sz="1400" b="1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Adobe Fangsong Std R" pitchFamily="18" charset="-128"/>
                  <a:cs typeface="Arial"/>
                </a:rPr>
                <a:t>Monitoramento e </a:t>
              </a:r>
              <a:r>
                <a:rPr lang="pt-BR" sz="1400" b="1" dirty="0" err="1">
                  <a:solidFill>
                    <a:schemeClr val="bg1">
                      <a:lumMod val="50000"/>
                    </a:schemeClr>
                  </a:solidFill>
                  <a:latin typeface="Arial"/>
                  <a:ea typeface="Adobe Fangsong Std R" pitchFamily="18" charset="-128"/>
                  <a:cs typeface="Arial"/>
                </a:rPr>
                <a:t>Pushs</a:t>
              </a:r>
              <a:endParaRPr lang="pt-BR" sz="1400" b="1" dirty="0">
                <a:solidFill>
                  <a:schemeClr val="bg1">
                    <a:lumMod val="50000"/>
                  </a:schemeClr>
                </a:solidFill>
                <a:latin typeface="Arial"/>
                <a:ea typeface="Adobe Fangsong Std R" pitchFamily="18" charset="-128"/>
                <a:cs typeface="Arial"/>
              </a:endParaRPr>
            </a:p>
          </p:txBody>
        </p:sp>
        <p:sp>
          <p:nvSpPr>
            <p:cNvPr id="17" name="CaixaDeTexto 58"/>
            <p:cNvSpPr txBox="1"/>
            <p:nvPr/>
          </p:nvSpPr>
          <p:spPr>
            <a:xfrm>
              <a:off x="5334000" y="3549640"/>
              <a:ext cx="400689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600" b="1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Adobe Fangsong Std R" pitchFamily="18" charset="-128"/>
                  <a:cs typeface="Arial"/>
                </a:rPr>
                <a:t>Novos usuários</a:t>
              </a:r>
            </a:p>
            <a:p>
              <a:pPr algn="r"/>
              <a:endParaRPr lang="pt-BR" sz="1600" b="1" dirty="0">
                <a:solidFill>
                  <a:schemeClr val="bg1">
                    <a:lumMod val="50000"/>
                  </a:schemeClr>
                </a:solidFill>
                <a:latin typeface="Arial"/>
                <a:ea typeface="Adobe Fangsong Std R" pitchFamily="18" charset="-128"/>
                <a:cs typeface="Arial"/>
              </a:endParaRPr>
            </a:p>
            <a:p>
              <a:pPr algn="r"/>
              <a:r>
                <a:rPr lang="pt-BR" sz="1600" b="1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Adobe Fangsong Std R" pitchFamily="18" charset="-128"/>
                  <a:cs typeface="Arial"/>
                </a:rPr>
                <a:t>Acessibilidade</a:t>
              </a:r>
            </a:p>
            <a:p>
              <a:pPr algn="r"/>
              <a:endParaRPr lang="pt-BR" sz="1600" b="1" dirty="0">
                <a:solidFill>
                  <a:schemeClr val="bg1">
                    <a:lumMod val="50000"/>
                  </a:schemeClr>
                </a:solidFill>
                <a:latin typeface="Arial"/>
                <a:ea typeface="Adobe Fangsong Std R" pitchFamily="18" charset="-128"/>
                <a:cs typeface="Arial"/>
              </a:endParaRPr>
            </a:p>
            <a:p>
              <a:pPr algn="r"/>
              <a:r>
                <a:rPr lang="pt-BR" sz="1600" b="1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Adobe Fangsong Std R" pitchFamily="18" charset="-128"/>
                  <a:cs typeface="Arial"/>
                </a:rPr>
                <a:t>Compatibilidade </a:t>
              </a:r>
              <a:r>
                <a:rPr lang="pt-BR" sz="1600" b="1" dirty="0" err="1">
                  <a:solidFill>
                    <a:schemeClr val="bg1">
                      <a:lumMod val="50000"/>
                    </a:schemeClr>
                  </a:solidFill>
                  <a:latin typeface="Arial"/>
                  <a:ea typeface="Adobe Fangsong Std R" pitchFamily="18" charset="-128"/>
                  <a:cs typeface="Arial"/>
                </a:rPr>
                <a:t>multiaparelhos</a:t>
              </a:r>
              <a:endParaRPr lang="pt-BR" sz="1600" b="1" dirty="0">
                <a:solidFill>
                  <a:schemeClr val="bg1">
                    <a:lumMod val="50000"/>
                  </a:schemeClr>
                </a:solidFill>
                <a:latin typeface="Arial"/>
                <a:ea typeface="Adobe Fangsong Std R" pitchFamily="18" charset="-128"/>
                <a:cs typeface="Arial"/>
              </a:endParaRPr>
            </a:p>
            <a:p>
              <a:pPr algn="r"/>
              <a:endParaRPr lang="pt-BR" sz="1600" b="1" dirty="0">
                <a:solidFill>
                  <a:schemeClr val="bg1">
                    <a:lumMod val="50000"/>
                  </a:schemeClr>
                </a:solidFill>
                <a:latin typeface="Arial"/>
                <a:ea typeface="Adobe Fangsong Std R" pitchFamily="18" charset="-128"/>
                <a:cs typeface="Arial"/>
              </a:endParaRPr>
            </a:p>
            <a:p>
              <a:pPr algn="r"/>
              <a:r>
                <a:rPr lang="pt-BR" sz="1600" b="1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Adobe Fangsong Std R" pitchFamily="18" charset="-128"/>
                  <a:cs typeface="Arial"/>
                </a:rPr>
                <a:t>Atualizações instantâneas</a:t>
              </a: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APP </a:t>
            </a:r>
            <a:r>
              <a:rPr lang="pt-BR" dirty="0" err="1"/>
              <a:t>vs</a:t>
            </a:r>
            <a:r>
              <a:rPr lang="pt-BR" dirty="0"/>
              <a:t> Web Mobile? </a:t>
            </a:r>
            <a:r>
              <a:rPr lang="pt-BR" dirty="0" smtClean="0"/>
              <a:t>Deixe </a:t>
            </a:r>
            <a:r>
              <a:rPr lang="pt-BR" dirty="0"/>
              <a:t>o consumidor decidir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8" y="1524000"/>
            <a:ext cx="1085879" cy="1920250"/>
          </a:xfrm>
          <a:prstGeom prst="rect">
            <a:avLst/>
          </a:prstGeom>
        </p:spPr>
      </p:pic>
      <p:pic>
        <p:nvPicPr>
          <p:cNvPr id="15" name="Picture 11" descr="C:\Users\daguiar\AppData\Local\Temp\tela_iphone_mobi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430" y="1332397"/>
            <a:ext cx="995770" cy="203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23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 início, mobile era </a:t>
            </a:r>
            <a:r>
              <a:rPr lang="pt-BR" dirty="0"/>
              <a:t>tratado como mais uma fonte de demanda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457200" y="2212976"/>
            <a:ext cx="8915399" cy="4187824"/>
            <a:chOff x="754859" y="359361"/>
            <a:chExt cx="8088309" cy="4471986"/>
          </a:xfrm>
        </p:grpSpPr>
        <p:grpSp>
          <p:nvGrpSpPr>
            <p:cNvPr id="5" name="Grupo 59"/>
            <p:cNvGrpSpPr>
              <a:grpSpLocks/>
            </p:cNvGrpSpPr>
            <p:nvPr/>
          </p:nvGrpSpPr>
          <p:grpSpPr bwMode="auto">
            <a:xfrm>
              <a:off x="754859" y="1519009"/>
              <a:ext cx="1808865" cy="1827716"/>
              <a:chOff x="5817471" y="804668"/>
              <a:chExt cx="839149" cy="836701"/>
            </a:xfrm>
          </p:grpSpPr>
          <p:sp>
            <p:nvSpPr>
              <p:cNvPr id="74" name="Elipse 60"/>
              <p:cNvSpPr>
                <a:spLocks noChangeArrowheads="1"/>
              </p:cNvSpPr>
              <p:nvPr/>
            </p:nvSpPr>
            <p:spPr bwMode="gray">
              <a:xfrm>
                <a:off x="5882705" y="804668"/>
                <a:ext cx="773915" cy="836701"/>
              </a:xfrm>
              <a:prstGeom prst="ellipse">
                <a:avLst/>
              </a:prstGeom>
              <a:solidFill>
                <a:srgbClr val="FF55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98082" tIns="49041" rIns="98082" bIns="49041" anchor="ctr"/>
              <a:lstStyle/>
              <a:p>
                <a:pPr algn="ctr" defTabSz="981075"/>
                <a:endParaRPr lang="pt-BR" altLang="pt-BR" sz="180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  <p:sp>
            <p:nvSpPr>
              <p:cNvPr id="75" name="CaixaDeTexto 74"/>
              <p:cNvSpPr txBox="1"/>
              <p:nvPr/>
            </p:nvSpPr>
            <p:spPr>
              <a:xfrm>
                <a:off x="5817471" y="1170588"/>
                <a:ext cx="832195" cy="1357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lnSpc>
                    <a:spcPts val="1200"/>
                  </a:lnSpc>
                  <a:defRPr/>
                </a:pPr>
                <a:r>
                  <a:rPr lang="pt-BR" sz="2400" b="1" dirty="0">
                    <a:solidFill>
                      <a:schemeClr val="bg1"/>
                    </a:solidFill>
                    <a:latin typeface="+mj-lt"/>
                  </a:rPr>
                  <a:t>Site</a:t>
                </a:r>
              </a:p>
            </p:txBody>
          </p:sp>
        </p:grpSp>
        <p:grpSp>
          <p:nvGrpSpPr>
            <p:cNvPr id="6" name="Grupo 5"/>
            <p:cNvGrpSpPr>
              <a:grpSpLocks noChangeAspect="1"/>
            </p:cNvGrpSpPr>
            <p:nvPr/>
          </p:nvGrpSpPr>
          <p:grpSpPr bwMode="auto">
            <a:xfrm>
              <a:off x="2223294" y="1592848"/>
              <a:ext cx="2886811" cy="1847850"/>
              <a:chOff x="2277964" y="1833215"/>
              <a:chExt cx="2624099" cy="1680825"/>
            </a:xfrm>
          </p:grpSpPr>
          <p:sp>
            <p:nvSpPr>
              <p:cNvPr id="69" name="Arco 68"/>
              <p:cNvSpPr/>
              <p:nvPr/>
            </p:nvSpPr>
            <p:spPr>
              <a:xfrm>
                <a:off x="2277964" y="2491683"/>
                <a:ext cx="1132779" cy="436090"/>
              </a:xfrm>
              <a:prstGeom prst="arc">
                <a:avLst>
                  <a:gd name="adj1" fmla="val 11275215"/>
                  <a:gd name="adj2" fmla="val 20136096"/>
                </a:avLst>
              </a:prstGeom>
              <a:ln w="19050">
                <a:solidFill>
                  <a:srgbClr val="FF5543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grpSp>
            <p:nvGrpSpPr>
              <p:cNvPr id="70" name="Grupo 147"/>
              <p:cNvGrpSpPr>
                <a:grpSpLocks/>
              </p:cNvGrpSpPr>
              <p:nvPr/>
            </p:nvGrpSpPr>
            <p:grpSpPr bwMode="auto">
              <a:xfrm>
                <a:off x="3204392" y="1833215"/>
                <a:ext cx="1697671" cy="1680825"/>
                <a:chOff x="4422871" y="2459184"/>
                <a:chExt cx="1543338" cy="1528022"/>
              </a:xfrm>
            </p:grpSpPr>
            <p:sp>
              <p:nvSpPr>
                <p:cNvPr id="71" name="Elipse 148"/>
                <p:cNvSpPr>
                  <a:spLocks noChangeArrowheads="1"/>
                </p:cNvSpPr>
                <p:nvPr/>
              </p:nvSpPr>
              <p:spPr bwMode="gray">
                <a:xfrm>
                  <a:off x="4500838" y="2537504"/>
                  <a:ext cx="1373860" cy="1373860"/>
                </a:xfrm>
                <a:prstGeom prst="ellipse">
                  <a:avLst/>
                </a:prstGeom>
                <a:solidFill>
                  <a:srgbClr val="3951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98082" tIns="49041" rIns="98082" bIns="49041" anchor="ctr"/>
                <a:lstStyle/>
                <a:p>
                  <a:pPr algn="ctr" defTabSz="981075"/>
                  <a:endParaRPr lang="pt-BR" altLang="pt-BR" u="sng">
                    <a:solidFill>
                      <a:srgbClr val="FFFFFF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72" name="Elipse 71"/>
                <p:cNvSpPr/>
                <p:nvPr/>
              </p:nvSpPr>
              <p:spPr>
                <a:xfrm>
                  <a:off x="4422871" y="2459184"/>
                  <a:ext cx="1528302" cy="1528022"/>
                </a:xfrm>
                <a:prstGeom prst="ellipse">
                  <a:avLst/>
                </a:prstGeom>
                <a:noFill/>
                <a:ln w="38100" cap="rnd">
                  <a:solidFill>
                    <a:srgbClr val="395193"/>
                  </a:solidFill>
                  <a:prstDash val="soli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u="sng"/>
                </a:p>
              </p:txBody>
            </p:sp>
            <p:sp>
              <p:nvSpPr>
                <p:cNvPr id="73" name="CaixaDeTexto 150"/>
                <p:cNvSpPr txBox="1">
                  <a:spLocks noChangeArrowheads="1"/>
                </p:cNvSpPr>
                <p:nvPr/>
              </p:nvSpPr>
              <p:spPr bwMode="auto">
                <a:xfrm>
                  <a:off x="4481251" y="3061572"/>
                  <a:ext cx="1484958" cy="3261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595959"/>
                      </a:solidFill>
                      <a:latin typeface="Calibri" pitchFamily="34" charset="0"/>
                    </a:defRPr>
                  </a:lvl1pPr>
                  <a:lvl2pPr>
                    <a:defRPr sz="2400">
                      <a:solidFill>
                        <a:srgbClr val="595959"/>
                      </a:solidFill>
                      <a:latin typeface="Calibri" pitchFamily="34" charset="0"/>
                    </a:defRPr>
                  </a:lvl2pPr>
                  <a:lvl3pPr>
                    <a:defRPr sz="2000">
                      <a:solidFill>
                        <a:srgbClr val="595959"/>
                      </a:solidFill>
                      <a:latin typeface="Calibri" pitchFamily="34" charset="0"/>
                    </a:defRPr>
                  </a:lvl3pPr>
                  <a:lvl4pPr>
                    <a:defRPr sz="2000">
                      <a:solidFill>
                        <a:srgbClr val="595959"/>
                      </a:solidFill>
                      <a:latin typeface="Calibri" pitchFamily="34" charset="0"/>
                    </a:defRPr>
                  </a:lvl4pPr>
                  <a:lvl5pPr>
                    <a:defRPr sz="2000">
                      <a:solidFill>
                        <a:srgbClr val="595959"/>
                      </a:solidFill>
                      <a:latin typeface="Calibri" pitchFamily="34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rgbClr val="595959"/>
                      </a:solidFill>
                      <a:latin typeface="Calibri" pitchFamily="34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rgbClr val="595959"/>
                      </a:solidFill>
                      <a:latin typeface="Calibri" pitchFamily="34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rgbClr val="595959"/>
                      </a:solidFill>
                      <a:latin typeface="Calibri" pitchFamily="34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rgbClr val="595959"/>
                      </a:solidFill>
                      <a:latin typeface="Calibri" pitchFamily="34" charset="0"/>
                    </a:defRPr>
                  </a:lvl9pPr>
                </a:lstStyle>
                <a:p>
                  <a:pPr algn="ctr"/>
                  <a:r>
                    <a:rPr lang="pt-BR" altLang="pt-BR" sz="1800" b="1" dirty="0">
                      <a:solidFill>
                        <a:schemeClr val="bg1"/>
                      </a:solidFill>
                      <a:latin typeface="Calibri Light" pitchFamily="34" charset="0"/>
                      <a:ea typeface="Adobe Fangsong Std R"/>
                      <a:cs typeface="Adobe Fangsong Std R"/>
                    </a:rPr>
                    <a:t>MARKETPLACE</a:t>
                  </a:r>
                </a:p>
              </p:txBody>
            </p:sp>
          </p:grpSp>
        </p:grpSp>
        <p:grpSp>
          <p:nvGrpSpPr>
            <p:cNvPr id="7" name="Grupo 6"/>
            <p:cNvGrpSpPr>
              <a:grpSpLocks noChangeAspect="1"/>
            </p:cNvGrpSpPr>
            <p:nvPr/>
          </p:nvGrpSpPr>
          <p:grpSpPr bwMode="auto">
            <a:xfrm>
              <a:off x="2777328" y="359361"/>
              <a:ext cx="6065840" cy="4471986"/>
              <a:chOff x="2708197" y="512033"/>
              <a:chExt cx="6066114" cy="4473245"/>
            </a:xfrm>
          </p:grpSpPr>
          <p:grpSp>
            <p:nvGrpSpPr>
              <p:cNvPr id="8" name="Grupo 85"/>
              <p:cNvGrpSpPr>
                <a:grpSpLocks/>
              </p:cNvGrpSpPr>
              <p:nvPr/>
            </p:nvGrpSpPr>
            <p:grpSpPr bwMode="auto">
              <a:xfrm>
                <a:off x="2708197" y="562849"/>
                <a:ext cx="6066114" cy="4422429"/>
                <a:chOff x="2708197" y="562849"/>
                <a:chExt cx="6066114" cy="4422429"/>
              </a:xfrm>
            </p:grpSpPr>
            <p:grpSp>
              <p:nvGrpSpPr>
                <p:cNvPr id="13" name="Grupo 90"/>
                <p:cNvGrpSpPr>
                  <a:grpSpLocks/>
                </p:cNvGrpSpPr>
                <p:nvPr/>
              </p:nvGrpSpPr>
              <p:grpSpPr bwMode="auto">
                <a:xfrm>
                  <a:off x="4289421" y="2565247"/>
                  <a:ext cx="2333734" cy="911483"/>
                  <a:chOff x="4289421" y="2565247"/>
                  <a:chExt cx="2333734" cy="911483"/>
                </a:xfrm>
              </p:grpSpPr>
              <p:sp>
                <p:nvSpPr>
                  <p:cNvPr id="65" name="Arco 64"/>
                  <p:cNvSpPr/>
                  <p:nvPr/>
                </p:nvSpPr>
                <p:spPr>
                  <a:xfrm rot="20499560">
                    <a:off x="4289421" y="2714515"/>
                    <a:ext cx="1690764" cy="762215"/>
                  </a:xfrm>
                  <a:prstGeom prst="arc">
                    <a:avLst>
                      <a:gd name="adj1" fmla="val 16106573"/>
                      <a:gd name="adj2" fmla="val 21574812"/>
                    </a:avLst>
                  </a:prstGeom>
                  <a:ln w="19050">
                    <a:solidFill>
                      <a:srgbClr val="395193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 sz="32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grpSp>
                <p:nvGrpSpPr>
                  <p:cNvPr id="66" name="Grupo 143"/>
                  <p:cNvGrpSpPr>
                    <a:grpSpLocks/>
                  </p:cNvGrpSpPr>
                  <p:nvPr/>
                </p:nvGrpSpPr>
                <p:grpSpPr bwMode="auto">
                  <a:xfrm>
                    <a:off x="5772217" y="2565247"/>
                    <a:ext cx="850938" cy="619299"/>
                    <a:chOff x="7553258" y="2611805"/>
                    <a:chExt cx="936030" cy="681228"/>
                  </a:xfrm>
                </p:grpSpPr>
                <p:sp>
                  <p:nvSpPr>
                    <p:cNvPr id="67" name="Elipse 66"/>
                    <p:cNvSpPr/>
                    <p:nvPr/>
                  </p:nvSpPr>
                  <p:spPr bwMode="gray">
                    <a:xfrm>
                      <a:off x="7553258" y="2611805"/>
                      <a:ext cx="681067" cy="681228"/>
                    </a:xfrm>
                    <a:prstGeom prst="ellipse">
                      <a:avLst/>
                    </a:prstGeom>
                    <a:solidFill>
                      <a:srgbClr val="FFDC0D"/>
                    </a:solidFill>
                    <a:ln w="28575">
                      <a:noFill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wrap="none" lIns="98082" tIns="49041" rIns="98082" bIns="49041" anchor="ctr"/>
                    <a:lstStyle/>
                    <a:p>
                      <a:pPr algn="ctr" defTabSz="981075">
                        <a:defRPr/>
                      </a:pPr>
                      <a:endParaRPr lang="pt-BR" sz="3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Verdana" pitchFamily="34" charset="0"/>
                      </a:endParaRPr>
                    </a:p>
                  </p:txBody>
                </p:sp>
                <p:sp>
                  <p:nvSpPr>
                    <p:cNvPr id="68" name="CaixaDeTexto 67"/>
                    <p:cNvSpPr txBox="1"/>
                    <p:nvPr/>
                  </p:nvSpPr>
                  <p:spPr>
                    <a:xfrm>
                      <a:off x="7567228" y="2854602"/>
                      <a:ext cx="922060" cy="259166"/>
                    </a:xfrm>
                    <a:prstGeom prst="rect">
                      <a:avLst/>
                    </a:prstGeom>
                    <a:noFill/>
                  </p:spPr>
                  <p:txBody>
                    <a:bodyPr>
                      <a:spAutoFit/>
                    </a:bodyPr>
                    <a:lstStyle/>
                    <a:p>
                      <a:pPr>
                        <a:lnSpc>
                          <a:spcPts val="1000"/>
                        </a:lnSpc>
                        <a:defRPr/>
                      </a:pPr>
                      <a:r>
                        <a:rPr lang="pt-BR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SEO</a:t>
                      </a:r>
                    </a:p>
                  </p:txBody>
                </p:sp>
              </p:grpSp>
            </p:grpSp>
            <p:grpSp>
              <p:nvGrpSpPr>
                <p:cNvPr id="14" name="Grupo 91"/>
                <p:cNvGrpSpPr>
                  <a:grpSpLocks/>
                </p:cNvGrpSpPr>
                <p:nvPr/>
              </p:nvGrpSpPr>
              <p:grpSpPr bwMode="auto">
                <a:xfrm>
                  <a:off x="2708197" y="562849"/>
                  <a:ext cx="6066114" cy="4422429"/>
                  <a:chOff x="2708197" y="562849"/>
                  <a:chExt cx="6066114" cy="4422429"/>
                </a:xfrm>
              </p:grpSpPr>
              <p:grpSp>
                <p:nvGrpSpPr>
                  <p:cNvPr id="15" name="Grupo 92"/>
                  <p:cNvGrpSpPr>
                    <a:grpSpLocks/>
                  </p:cNvGrpSpPr>
                  <p:nvPr/>
                </p:nvGrpSpPr>
                <p:grpSpPr bwMode="auto">
                  <a:xfrm>
                    <a:off x="2708197" y="3047985"/>
                    <a:ext cx="979535" cy="1576831"/>
                    <a:chOff x="2781637" y="3016881"/>
                    <a:chExt cx="890486" cy="1433483"/>
                  </a:xfrm>
                </p:grpSpPr>
                <p:sp>
                  <p:nvSpPr>
                    <p:cNvPr id="61" name="Arco 60"/>
                    <p:cNvSpPr/>
                    <p:nvPr/>
                  </p:nvSpPr>
                  <p:spPr>
                    <a:xfrm>
                      <a:off x="2820608" y="3016881"/>
                      <a:ext cx="851515" cy="935445"/>
                    </a:xfrm>
                    <a:prstGeom prst="arc">
                      <a:avLst>
                        <a:gd name="adj1" fmla="val 8207823"/>
                        <a:gd name="adj2" fmla="val 16340334"/>
                      </a:avLst>
                    </a:prstGeom>
                    <a:ln w="19050">
                      <a:solidFill>
                        <a:srgbClr val="395193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 sz="3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  <p:grpSp>
                  <p:nvGrpSpPr>
                    <p:cNvPr id="62" name="Grupo 13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81637" y="3701141"/>
                      <a:ext cx="824094" cy="749223"/>
                      <a:chOff x="5895243" y="768088"/>
                      <a:chExt cx="997156" cy="906560"/>
                    </a:xfrm>
                  </p:grpSpPr>
                  <p:sp>
                    <p:nvSpPr>
                      <p:cNvPr id="63" name="Elipse 62"/>
                      <p:cNvSpPr/>
                      <p:nvPr/>
                    </p:nvSpPr>
                    <p:spPr bwMode="gray">
                      <a:xfrm>
                        <a:off x="5905721" y="768088"/>
                        <a:ext cx="906346" cy="906560"/>
                      </a:xfrm>
                      <a:prstGeom prst="ellipse">
                        <a:avLst/>
                      </a:prstGeom>
                      <a:solidFill>
                        <a:srgbClr val="FFDC0D"/>
                      </a:solidFill>
                      <a:ln w="28575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lIns="98082" tIns="49041" rIns="98082" bIns="49041" anchor="ctr"/>
                      <a:lstStyle/>
                      <a:p>
                        <a:pPr algn="ctr" defTabSz="981075">
                          <a:defRPr/>
                        </a:pPr>
                        <a:endParaRPr lang="pt-BR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64" name="CaixaDeTexto 63"/>
                      <p:cNvSpPr txBox="1"/>
                      <p:nvPr/>
                    </p:nvSpPr>
                    <p:spPr>
                      <a:xfrm>
                        <a:off x="5895243" y="1124424"/>
                        <a:ext cx="997156" cy="25916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lnSpc>
                            <a:spcPts val="1000"/>
                          </a:lnSpc>
                          <a:defRPr/>
                        </a:pPr>
                        <a:r>
                          <a:rPr lang="pt-BR" sz="1600" b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  <a:t>portais</a:t>
                        </a:r>
                      </a:p>
                    </p:txBody>
                  </p:sp>
                </p:grpSp>
              </p:grpSp>
              <p:grpSp>
                <p:nvGrpSpPr>
                  <p:cNvPr id="16" name="Grupo 93"/>
                  <p:cNvGrpSpPr>
                    <a:grpSpLocks/>
                  </p:cNvGrpSpPr>
                  <p:nvPr/>
                </p:nvGrpSpPr>
                <p:grpSpPr bwMode="auto">
                  <a:xfrm>
                    <a:off x="4953027" y="1452097"/>
                    <a:ext cx="1824120" cy="1732450"/>
                    <a:chOff x="4822391" y="1566074"/>
                    <a:chExt cx="1658291" cy="1574955"/>
                  </a:xfrm>
                </p:grpSpPr>
                <p:sp>
                  <p:nvSpPr>
                    <p:cNvPr id="57" name="Arco 56"/>
                    <p:cNvSpPr/>
                    <p:nvPr/>
                  </p:nvSpPr>
                  <p:spPr>
                    <a:xfrm>
                      <a:off x="4822391" y="1895212"/>
                      <a:ext cx="1658291" cy="1245817"/>
                    </a:xfrm>
                    <a:prstGeom prst="arc">
                      <a:avLst>
                        <a:gd name="adj1" fmla="val 11168944"/>
                        <a:gd name="adj2" fmla="val 16234388"/>
                      </a:avLst>
                    </a:prstGeom>
                    <a:ln w="19050">
                      <a:solidFill>
                        <a:srgbClr val="395193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 sz="3200" b="1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58" name="Grupo 1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89783" y="1566074"/>
                      <a:ext cx="698532" cy="619299"/>
                      <a:chOff x="3428472" y="837060"/>
                      <a:chExt cx="845225" cy="749351"/>
                    </a:xfrm>
                  </p:grpSpPr>
                  <p:sp>
                    <p:nvSpPr>
                      <p:cNvPr id="59" name="Elipse 58"/>
                      <p:cNvSpPr/>
                      <p:nvPr/>
                    </p:nvSpPr>
                    <p:spPr bwMode="gray">
                      <a:xfrm>
                        <a:off x="3428472" y="837060"/>
                        <a:ext cx="749176" cy="749351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28575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lIns="98082" tIns="49041" rIns="98082" bIns="49041" anchor="ctr"/>
                      <a:lstStyle/>
                      <a:p>
                        <a:pPr algn="ctr" defTabSz="981075">
                          <a:defRPr/>
                        </a:pPr>
                        <a:endParaRPr lang="pt-BR" sz="3200" b="1" dirty="0">
                          <a:solidFill>
                            <a:schemeClr val="bg1"/>
                          </a:solidFill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60" name="CaixaDeTexto 59"/>
                      <p:cNvSpPr txBox="1"/>
                      <p:nvPr/>
                    </p:nvSpPr>
                    <p:spPr>
                      <a:xfrm>
                        <a:off x="3440696" y="1120032"/>
                        <a:ext cx="833001" cy="25916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lnSpc>
                            <a:spcPts val="1000"/>
                          </a:lnSpc>
                          <a:defRPr/>
                        </a:pPr>
                        <a:r>
                          <a:rPr lang="pt-BR" sz="1600" b="1" dirty="0">
                            <a:solidFill>
                              <a:schemeClr val="bg1"/>
                            </a:solidFill>
                            <a:latin typeface="+mj-lt"/>
                          </a:rPr>
                          <a:t>rádio</a:t>
                        </a:r>
                      </a:p>
                    </p:txBody>
                  </p:sp>
                </p:grpSp>
              </p:grpSp>
              <p:grpSp>
                <p:nvGrpSpPr>
                  <p:cNvPr id="17" name="Grupo 94"/>
                  <p:cNvGrpSpPr>
                    <a:grpSpLocks/>
                  </p:cNvGrpSpPr>
                  <p:nvPr/>
                </p:nvGrpSpPr>
                <p:grpSpPr bwMode="auto">
                  <a:xfrm>
                    <a:off x="3273378" y="662888"/>
                    <a:ext cx="1041449" cy="1270357"/>
                    <a:chOff x="3295437" y="848611"/>
                    <a:chExt cx="946772" cy="1154871"/>
                  </a:xfrm>
                </p:grpSpPr>
                <p:sp>
                  <p:nvSpPr>
                    <p:cNvPr id="53" name="Arco 52"/>
                    <p:cNvSpPr/>
                    <p:nvPr/>
                  </p:nvSpPr>
                  <p:spPr>
                    <a:xfrm>
                      <a:off x="3415226" y="1363972"/>
                      <a:ext cx="702861" cy="639510"/>
                    </a:xfrm>
                    <a:prstGeom prst="arc">
                      <a:avLst>
                        <a:gd name="adj1" fmla="val 7629226"/>
                        <a:gd name="adj2" fmla="val 12585155"/>
                      </a:avLst>
                    </a:prstGeom>
                    <a:ln w="19050">
                      <a:solidFill>
                        <a:srgbClr val="395193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lnSpc>
                          <a:spcPts val="1400"/>
                        </a:lnSpc>
                        <a:defRPr/>
                      </a:pPr>
                      <a:endParaRPr lang="pt-BR" sz="3200" b="1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54" name="Grupo 1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95437" y="848611"/>
                      <a:ext cx="946772" cy="824290"/>
                      <a:chOff x="2588790" y="1674516"/>
                      <a:chExt cx="1145595" cy="997391"/>
                    </a:xfrm>
                  </p:grpSpPr>
                  <p:sp>
                    <p:nvSpPr>
                      <p:cNvPr id="55" name="Elipse 54"/>
                      <p:cNvSpPr/>
                      <p:nvPr/>
                    </p:nvSpPr>
                    <p:spPr bwMode="gray">
                      <a:xfrm>
                        <a:off x="2588790" y="1674516"/>
                        <a:ext cx="997156" cy="997391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28575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lIns="98082" tIns="49041" rIns="98082" bIns="49041" anchor="ctr"/>
                      <a:lstStyle/>
                      <a:p>
                        <a:pPr algn="ctr" defTabSz="981075">
                          <a:lnSpc>
                            <a:spcPts val="1400"/>
                          </a:lnSpc>
                          <a:defRPr/>
                        </a:pPr>
                        <a:endParaRPr lang="pt-BR" sz="3200" b="1" dirty="0">
                          <a:solidFill>
                            <a:schemeClr val="bg1"/>
                          </a:solidFill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56" name="CaixaDeTexto 55"/>
                      <p:cNvSpPr txBox="1"/>
                      <p:nvPr/>
                    </p:nvSpPr>
                    <p:spPr>
                      <a:xfrm>
                        <a:off x="2627211" y="1943515"/>
                        <a:ext cx="1107174" cy="5303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lnSpc>
                            <a:spcPts val="1400"/>
                          </a:lnSpc>
                          <a:defRPr/>
                        </a:pPr>
                        <a:r>
                          <a:rPr lang="pt-BR" sz="1600" b="1" dirty="0">
                            <a:solidFill>
                              <a:schemeClr val="bg1"/>
                            </a:solidFill>
                            <a:latin typeface="+mj-lt"/>
                          </a:rPr>
                          <a:t>jornal e</a:t>
                        </a:r>
                      </a:p>
                      <a:p>
                        <a:pPr>
                          <a:lnSpc>
                            <a:spcPts val="1400"/>
                          </a:lnSpc>
                          <a:defRPr/>
                        </a:pPr>
                        <a:r>
                          <a:rPr lang="pt-BR" sz="1600" b="1" dirty="0">
                            <a:solidFill>
                              <a:schemeClr val="bg1"/>
                            </a:solidFill>
                            <a:latin typeface="+mj-lt"/>
                          </a:rPr>
                          <a:t>revista</a:t>
                        </a:r>
                      </a:p>
                    </p:txBody>
                  </p:sp>
                </p:grpSp>
              </p:grpSp>
              <p:grpSp>
                <p:nvGrpSpPr>
                  <p:cNvPr id="18" name="Grupo 95"/>
                  <p:cNvGrpSpPr>
                    <a:grpSpLocks/>
                  </p:cNvGrpSpPr>
                  <p:nvPr/>
                </p:nvGrpSpPr>
                <p:grpSpPr bwMode="auto">
                  <a:xfrm>
                    <a:off x="4473579" y="1548962"/>
                    <a:ext cx="4300732" cy="2478785"/>
                    <a:chOff x="4386531" y="1654133"/>
                    <a:chExt cx="3909757" cy="2253440"/>
                  </a:xfrm>
                </p:grpSpPr>
                <p:sp>
                  <p:nvSpPr>
                    <p:cNvPr id="49" name="Arco 48"/>
                    <p:cNvSpPr/>
                    <p:nvPr/>
                  </p:nvSpPr>
                  <p:spPr>
                    <a:xfrm>
                      <a:off x="4386531" y="1654133"/>
                      <a:ext cx="3909757" cy="1657239"/>
                    </a:xfrm>
                    <a:prstGeom prst="arc">
                      <a:avLst>
                        <a:gd name="adj1" fmla="val 4226405"/>
                        <a:gd name="adj2" fmla="val 9665006"/>
                      </a:avLst>
                    </a:prstGeom>
                    <a:ln w="19050">
                      <a:solidFill>
                        <a:srgbClr val="395193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lnSpc>
                          <a:spcPts val="1400"/>
                        </a:lnSpc>
                        <a:defRPr/>
                      </a:pPr>
                      <a:endParaRPr lang="pt-BR" sz="3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  <p:grpSp>
                  <p:nvGrpSpPr>
                    <p:cNvPr id="50" name="Grupo 1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586039" y="2910054"/>
                      <a:ext cx="1056457" cy="997519"/>
                      <a:chOff x="7714088" y="1686118"/>
                      <a:chExt cx="1278318" cy="1206996"/>
                    </a:xfrm>
                  </p:grpSpPr>
                  <p:sp>
                    <p:nvSpPr>
                      <p:cNvPr id="51" name="Elipse 50"/>
                      <p:cNvSpPr/>
                      <p:nvPr/>
                    </p:nvSpPr>
                    <p:spPr bwMode="gray">
                      <a:xfrm>
                        <a:off x="7714088" y="1686118"/>
                        <a:ext cx="1206719" cy="1206996"/>
                      </a:xfrm>
                      <a:prstGeom prst="ellipse">
                        <a:avLst/>
                      </a:prstGeom>
                      <a:solidFill>
                        <a:srgbClr val="FFDC0D"/>
                      </a:solidFill>
                      <a:ln w="28575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lIns="98082" tIns="49041" rIns="98082" bIns="49041" anchor="ctr"/>
                      <a:lstStyle/>
                      <a:p>
                        <a:pPr algn="ctr" defTabSz="981075">
                          <a:lnSpc>
                            <a:spcPts val="1400"/>
                          </a:lnSpc>
                          <a:defRPr/>
                        </a:pPr>
                        <a:endParaRPr lang="pt-BR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52" name="CaixaDeTexto 51"/>
                      <p:cNvSpPr txBox="1"/>
                      <p:nvPr/>
                    </p:nvSpPr>
                    <p:spPr>
                      <a:xfrm>
                        <a:off x="7738536" y="2049440"/>
                        <a:ext cx="1253870" cy="53038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lnSpc>
                            <a:spcPts val="1400"/>
                          </a:lnSpc>
                          <a:defRPr/>
                        </a:pPr>
                        <a:r>
                          <a:rPr lang="pt-BR" sz="1600" b="1" dirty="0" err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  <a:t>email</a:t>
                        </a:r>
                        <a:endParaRPr lang="pt-BR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endParaRPr>
                      </a:p>
                      <a:p>
                        <a:pPr>
                          <a:lnSpc>
                            <a:spcPts val="1400"/>
                          </a:lnSpc>
                          <a:defRPr/>
                        </a:pPr>
                        <a:r>
                          <a:rPr lang="pt-BR" sz="1600" b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  <a:t>marketing</a:t>
                        </a:r>
                      </a:p>
                    </p:txBody>
                  </p:sp>
                </p:grpSp>
              </p:grpSp>
              <p:grpSp>
                <p:nvGrpSpPr>
                  <p:cNvPr id="19" name="Grupo 96"/>
                  <p:cNvGrpSpPr>
                    <a:grpSpLocks/>
                  </p:cNvGrpSpPr>
                  <p:nvPr/>
                </p:nvGrpSpPr>
                <p:grpSpPr bwMode="auto">
                  <a:xfrm>
                    <a:off x="4184642" y="1169443"/>
                    <a:ext cx="993823" cy="638355"/>
                    <a:chOff x="4123861" y="1309116"/>
                    <a:chExt cx="903476" cy="580323"/>
                  </a:xfrm>
                </p:grpSpPr>
                <p:sp>
                  <p:nvSpPr>
                    <p:cNvPr id="45" name="Arco 44"/>
                    <p:cNvSpPr/>
                    <p:nvPr/>
                  </p:nvSpPr>
                  <p:spPr>
                    <a:xfrm>
                      <a:off x="4123861" y="1309116"/>
                      <a:ext cx="528229" cy="580323"/>
                    </a:xfrm>
                    <a:prstGeom prst="arc">
                      <a:avLst>
                        <a:gd name="adj1" fmla="val 981853"/>
                        <a:gd name="adj2" fmla="val 5331952"/>
                      </a:avLst>
                    </a:prstGeom>
                    <a:ln w="19050">
                      <a:solidFill>
                        <a:srgbClr val="395193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 sz="3200" b="1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46" name="Grupo 1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470243" y="1310559"/>
                      <a:ext cx="557094" cy="511030"/>
                      <a:chOff x="2899058" y="3784851"/>
                      <a:chExt cx="674083" cy="618346"/>
                    </a:xfrm>
                  </p:grpSpPr>
                  <p:sp>
                    <p:nvSpPr>
                      <p:cNvPr id="47" name="Elipse 46"/>
                      <p:cNvSpPr/>
                      <p:nvPr/>
                    </p:nvSpPr>
                    <p:spPr bwMode="gray">
                      <a:xfrm>
                        <a:off x="2899058" y="3784851"/>
                        <a:ext cx="619947" cy="618346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28575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lIns="98082" tIns="49041" rIns="98082" bIns="49041" anchor="ctr"/>
                      <a:lstStyle/>
                      <a:p>
                        <a:pPr algn="ctr" defTabSz="981075">
                          <a:defRPr/>
                        </a:pPr>
                        <a:endParaRPr lang="pt-BR" sz="3200" b="1" dirty="0">
                          <a:solidFill>
                            <a:schemeClr val="bg1"/>
                          </a:solidFill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48" name="CaixaDeTexto 47"/>
                      <p:cNvSpPr txBox="1"/>
                      <p:nvPr/>
                    </p:nvSpPr>
                    <p:spPr>
                      <a:xfrm>
                        <a:off x="2942717" y="3966512"/>
                        <a:ext cx="630424" cy="2591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lnSpc>
                            <a:spcPts val="1000"/>
                          </a:lnSpc>
                          <a:defRPr/>
                        </a:pPr>
                        <a:r>
                          <a:rPr lang="pt-BR" sz="1600" b="1" dirty="0">
                            <a:solidFill>
                              <a:schemeClr val="bg1"/>
                            </a:solidFill>
                            <a:latin typeface="+mj-lt"/>
                          </a:rPr>
                          <a:t>TV</a:t>
                        </a:r>
                      </a:p>
                    </p:txBody>
                  </p:sp>
                </p:grpSp>
              </p:grpSp>
              <p:grpSp>
                <p:nvGrpSpPr>
                  <p:cNvPr id="20" name="Grupo 97"/>
                  <p:cNvGrpSpPr>
                    <a:grpSpLocks/>
                  </p:cNvGrpSpPr>
                  <p:nvPr/>
                </p:nvGrpSpPr>
                <p:grpSpPr bwMode="auto">
                  <a:xfrm>
                    <a:off x="3546437" y="3363986"/>
                    <a:ext cx="939841" cy="1208426"/>
                    <a:chOff x="3529800" y="3304155"/>
                    <a:chExt cx="854401" cy="1098570"/>
                  </a:xfrm>
                </p:grpSpPr>
                <p:sp>
                  <p:nvSpPr>
                    <p:cNvPr id="41" name="Arco 40"/>
                    <p:cNvSpPr/>
                    <p:nvPr/>
                  </p:nvSpPr>
                  <p:spPr>
                    <a:xfrm>
                      <a:off x="3529800" y="3304155"/>
                      <a:ext cx="639359" cy="580323"/>
                    </a:xfrm>
                    <a:prstGeom prst="arc">
                      <a:avLst>
                        <a:gd name="adj1" fmla="val 8090661"/>
                        <a:gd name="adj2" fmla="val 13219970"/>
                      </a:avLst>
                    </a:prstGeom>
                    <a:ln w="19050">
                      <a:solidFill>
                        <a:srgbClr val="395193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lnSpc>
                          <a:spcPts val="1400"/>
                        </a:lnSpc>
                        <a:defRPr/>
                      </a:pPr>
                      <a:endParaRPr lang="pt-BR" sz="3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  <p:grpSp>
                  <p:nvGrpSpPr>
                    <p:cNvPr id="42" name="Grupo 1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60108" y="3578436"/>
                      <a:ext cx="824093" cy="824289"/>
                      <a:chOff x="6487952" y="3791530"/>
                      <a:chExt cx="997153" cy="997389"/>
                    </a:xfrm>
                  </p:grpSpPr>
                  <p:sp>
                    <p:nvSpPr>
                      <p:cNvPr id="43" name="Elipse 42"/>
                      <p:cNvSpPr/>
                      <p:nvPr/>
                    </p:nvSpPr>
                    <p:spPr bwMode="gray">
                      <a:xfrm>
                        <a:off x="6487952" y="3791530"/>
                        <a:ext cx="997153" cy="997389"/>
                      </a:xfrm>
                      <a:prstGeom prst="ellipse">
                        <a:avLst/>
                      </a:prstGeom>
                      <a:solidFill>
                        <a:srgbClr val="FFDC0D"/>
                      </a:solidFill>
                      <a:ln w="28575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lIns="98082" tIns="49041" rIns="98082" bIns="49041" anchor="ctr"/>
                      <a:lstStyle/>
                      <a:p>
                        <a:pPr algn="ctr" defTabSz="981075">
                          <a:lnSpc>
                            <a:spcPts val="1400"/>
                          </a:lnSpc>
                          <a:defRPr/>
                        </a:pPr>
                        <a:endParaRPr lang="pt-BR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44" name="CaixaDeTexto 43"/>
                      <p:cNvSpPr txBox="1"/>
                      <p:nvPr/>
                    </p:nvSpPr>
                    <p:spPr>
                      <a:xfrm>
                        <a:off x="6542087" y="4023847"/>
                        <a:ext cx="923809" cy="5303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lnSpc>
                            <a:spcPts val="1400"/>
                          </a:lnSpc>
                          <a:defRPr/>
                        </a:pPr>
                        <a:r>
                          <a:rPr lang="pt-BR" sz="1600" b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  <a:t>redes</a:t>
                        </a:r>
                        <a:br>
                          <a:rPr lang="pt-BR" sz="1600" b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</a:br>
                        <a:r>
                          <a:rPr lang="pt-BR" sz="1600" b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  <a:t>sociais</a:t>
                        </a:r>
                      </a:p>
                    </p:txBody>
                  </p:sp>
                </p:grpSp>
              </p:grpSp>
              <p:grpSp>
                <p:nvGrpSpPr>
                  <p:cNvPr id="21" name="Grupo 98"/>
                  <p:cNvGrpSpPr>
                    <a:grpSpLocks/>
                  </p:cNvGrpSpPr>
                  <p:nvPr/>
                </p:nvGrpSpPr>
                <p:grpSpPr bwMode="auto">
                  <a:xfrm>
                    <a:off x="2725665" y="3478317"/>
                    <a:ext cx="2906845" cy="1506961"/>
                    <a:chOff x="2797517" y="3408093"/>
                    <a:chExt cx="2642587" cy="1369965"/>
                  </a:xfrm>
                </p:grpSpPr>
                <p:sp>
                  <p:nvSpPr>
                    <p:cNvPr id="37" name="Arco 36"/>
                    <p:cNvSpPr/>
                    <p:nvPr/>
                  </p:nvSpPr>
                  <p:spPr>
                    <a:xfrm>
                      <a:off x="2797517" y="3408093"/>
                      <a:ext cx="1824265" cy="1369965"/>
                    </a:xfrm>
                    <a:prstGeom prst="arc">
                      <a:avLst>
                        <a:gd name="adj1" fmla="val 18561598"/>
                        <a:gd name="adj2" fmla="val 21483154"/>
                      </a:avLst>
                    </a:prstGeom>
                    <a:ln w="19050">
                      <a:solidFill>
                        <a:srgbClr val="395193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 sz="3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  <p:grpSp>
                  <p:nvGrpSpPr>
                    <p:cNvPr id="38" name="Grupo 1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93750" y="3867155"/>
                      <a:ext cx="1046354" cy="906574"/>
                      <a:chOff x="6573514" y="2553130"/>
                      <a:chExt cx="1266093" cy="1096953"/>
                    </a:xfrm>
                  </p:grpSpPr>
                  <p:sp>
                    <p:nvSpPr>
                      <p:cNvPr id="39" name="Elipse 38"/>
                      <p:cNvSpPr/>
                      <p:nvPr/>
                    </p:nvSpPr>
                    <p:spPr bwMode="gray">
                      <a:xfrm>
                        <a:off x="6573514" y="2553130"/>
                        <a:ext cx="1096699" cy="1096953"/>
                      </a:xfrm>
                      <a:prstGeom prst="ellipse">
                        <a:avLst/>
                      </a:prstGeom>
                      <a:solidFill>
                        <a:srgbClr val="FFDC0D"/>
                      </a:solidFill>
                      <a:ln w="28575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lIns="98082" tIns="49041" rIns="98082" bIns="49041" anchor="ctr"/>
                      <a:lstStyle/>
                      <a:p>
                        <a:pPr algn="ctr" defTabSz="981075">
                          <a:defRPr/>
                        </a:pPr>
                        <a:endParaRPr lang="pt-BR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40" name="CaixaDeTexto 39"/>
                      <p:cNvSpPr txBox="1"/>
                      <p:nvPr/>
                    </p:nvSpPr>
                    <p:spPr>
                      <a:xfrm>
                        <a:off x="6613679" y="2940907"/>
                        <a:ext cx="1225928" cy="40984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lnSpc>
                            <a:spcPts val="1000"/>
                          </a:lnSpc>
                          <a:defRPr/>
                        </a:pPr>
                        <a:r>
                          <a:rPr lang="pt-BR" sz="1600" b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  <a:t>links</a:t>
                        </a:r>
                      </a:p>
                      <a:p>
                        <a:pPr>
                          <a:lnSpc>
                            <a:spcPts val="1000"/>
                          </a:lnSpc>
                          <a:defRPr/>
                        </a:pPr>
                        <a:r>
                          <a:rPr lang="pt-BR" sz="1100" b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  <a:t>patrocinados</a:t>
                        </a:r>
                      </a:p>
                    </p:txBody>
                  </p:sp>
                </p:grpSp>
              </p:grpSp>
              <p:grpSp>
                <p:nvGrpSpPr>
                  <p:cNvPr id="22" name="Grupo 99"/>
                  <p:cNvGrpSpPr>
                    <a:grpSpLocks/>
                  </p:cNvGrpSpPr>
                  <p:nvPr/>
                </p:nvGrpSpPr>
                <p:grpSpPr bwMode="auto">
                  <a:xfrm>
                    <a:off x="3863951" y="562849"/>
                    <a:ext cx="2433749" cy="1435502"/>
                    <a:chOff x="3832324" y="757666"/>
                    <a:chExt cx="2212500" cy="1305002"/>
                  </a:xfrm>
                </p:grpSpPr>
                <p:sp>
                  <p:nvSpPr>
                    <p:cNvPr id="33" name="Arco 32"/>
                    <p:cNvSpPr/>
                    <p:nvPr/>
                  </p:nvSpPr>
                  <p:spPr>
                    <a:xfrm>
                      <a:off x="3832324" y="1033389"/>
                      <a:ext cx="1508194" cy="1029279"/>
                    </a:xfrm>
                    <a:prstGeom prst="arc">
                      <a:avLst>
                        <a:gd name="adj1" fmla="val 21326757"/>
                        <a:gd name="adj2" fmla="val 5073343"/>
                      </a:avLst>
                    </a:prstGeom>
                    <a:ln w="19050">
                      <a:solidFill>
                        <a:srgbClr val="395193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 sz="3200" b="1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34" name="Grupo 1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37436" y="757666"/>
                      <a:ext cx="1007388" cy="749223"/>
                      <a:chOff x="2592523" y="2583169"/>
                      <a:chExt cx="1218940" cy="906559"/>
                    </a:xfrm>
                  </p:grpSpPr>
                  <p:sp>
                    <p:nvSpPr>
                      <p:cNvPr id="35" name="Elipse 34"/>
                      <p:cNvSpPr/>
                      <p:nvPr/>
                    </p:nvSpPr>
                    <p:spPr bwMode="gray">
                      <a:xfrm>
                        <a:off x="2644913" y="2583169"/>
                        <a:ext cx="906345" cy="906559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28575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lIns="98082" tIns="49041" rIns="98082" bIns="49041" anchor="ctr"/>
                      <a:lstStyle/>
                      <a:p>
                        <a:pPr algn="ctr" defTabSz="981075">
                          <a:defRPr/>
                        </a:pPr>
                        <a:endParaRPr lang="pt-BR" sz="3200" b="1" dirty="0">
                          <a:solidFill>
                            <a:schemeClr val="bg1"/>
                          </a:solidFill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36" name="CaixaDeTexto 35"/>
                      <p:cNvSpPr txBox="1"/>
                      <p:nvPr/>
                    </p:nvSpPr>
                    <p:spPr>
                      <a:xfrm>
                        <a:off x="2592523" y="2941251"/>
                        <a:ext cx="1218940" cy="25916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lnSpc>
                            <a:spcPts val="1000"/>
                          </a:lnSpc>
                          <a:defRPr/>
                        </a:pPr>
                        <a:r>
                          <a:rPr lang="pt-BR" sz="1600" b="1" dirty="0">
                            <a:solidFill>
                              <a:schemeClr val="bg1"/>
                            </a:solidFill>
                            <a:latin typeface="+mj-lt"/>
                          </a:rPr>
                          <a:t>eventos</a:t>
                        </a:r>
                      </a:p>
                    </p:txBody>
                  </p:sp>
                </p:grpSp>
              </p:grpSp>
              <p:grpSp>
                <p:nvGrpSpPr>
                  <p:cNvPr id="23" name="Grupo 100"/>
                  <p:cNvGrpSpPr>
                    <a:grpSpLocks/>
                  </p:cNvGrpSpPr>
                  <p:nvPr/>
                </p:nvGrpSpPr>
                <p:grpSpPr bwMode="auto">
                  <a:xfrm>
                    <a:off x="4919687" y="1674411"/>
                    <a:ext cx="3370684" cy="1834077"/>
                    <a:chOff x="4772629" y="1682695"/>
                    <a:chExt cx="3064259" cy="1667341"/>
                  </a:xfrm>
                </p:grpSpPr>
                <p:sp>
                  <p:nvSpPr>
                    <p:cNvPr id="29" name="Arco 28"/>
                    <p:cNvSpPr/>
                    <p:nvPr/>
                  </p:nvSpPr>
                  <p:spPr>
                    <a:xfrm>
                      <a:off x="4772629" y="2218264"/>
                      <a:ext cx="2636812" cy="1131772"/>
                    </a:xfrm>
                    <a:prstGeom prst="arc">
                      <a:avLst>
                        <a:gd name="adj1" fmla="val 11423949"/>
                        <a:gd name="adj2" fmla="val 19934096"/>
                      </a:avLst>
                    </a:prstGeom>
                    <a:ln w="19050">
                      <a:solidFill>
                        <a:srgbClr val="395193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lnSpc>
                          <a:spcPts val="1400"/>
                        </a:lnSpc>
                        <a:defRPr/>
                      </a:pPr>
                      <a:endParaRPr lang="pt-BR" sz="3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  <p:grpSp>
                  <p:nvGrpSpPr>
                    <p:cNvPr id="30" name="Grupo 1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683490" y="1682695"/>
                      <a:ext cx="1153398" cy="1097126"/>
                      <a:chOff x="6711559" y="623441"/>
                      <a:chExt cx="1395613" cy="1327521"/>
                    </a:xfrm>
                  </p:grpSpPr>
                  <p:sp>
                    <p:nvSpPr>
                      <p:cNvPr id="31" name="Elipse 30"/>
                      <p:cNvSpPr/>
                      <p:nvPr/>
                    </p:nvSpPr>
                    <p:spPr bwMode="gray">
                      <a:xfrm>
                        <a:off x="6711559" y="623441"/>
                        <a:ext cx="1302763" cy="1327521"/>
                      </a:xfrm>
                      <a:prstGeom prst="ellipse">
                        <a:avLst/>
                      </a:prstGeom>
                      <a:solidFill>
                        <a:srgbClr val="FFDC0D"/>
                      </a:solidFill>
                      <a:ln w="28575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lIns="98082" tIns="49041" rIns="98082" bIns="49041" anchor="ctr"/>
                      <a:lstStyle/>
                      <a:p>
                        <a:pPr algn="ctr" defTabSz="981075">
                          <a:lnSpc>
                            <a:spcPts val="1400"/>
                          </a:lnSpc>
                          <a:defRPr/>
                        </a:pPr>
                        <a:endParaRPr lang="pt-BR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32" name="CaixaDeTexto 31"/>
                      <p:cNvSpPr txBox="1"/>
                      <p:nvPr/>
                    </p:nvSpPr>
                    <p:spPr>
                      <a:xfrm>
                        <a:off x="6737753" y="1046151"/>
                        <a:ext cx="1369419" cy="53038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>
                          <a:lnSpc>
                            <a:spcPts val="1400"/>
                          </a:lnSpc>
                          <a:defRPr/>
                        </a:pPr>
                        <a:r>
                          <a:rPr lang="pt-BR" sz="1600" b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  <a:t>promoções</a:t>
                        </a:r>
                      </a:p>
                      <a:p>
                        <a:pPr>
                          <a:lnSpc>
                            <a:spcPts val="1400"/>
                          </a:lnSpc>
                          <a:defRPr/>
                        </a:pPr>
                        <a:r>
                          <a:rPr lang="pt-BR" sz="1600" b="1" dirty="0" err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  <a:t>on</a:t>
                        </a:r>
                        <a:r>
                          <a:rPr lang="pt-BR" sz="1600" b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  <a:t> site</a:t>
                        </a:r>
                      </a:p>
                    </p:txBody>
                  </p:sp>
                </p:grpSp>
              </p:grpSp>
              <p:grpSp>
                <p:nvGrpSpPr>
                  <p:cNvPr id="24" name="Grupo 101"/>
                  <p:cNvGrpSpPr>
                    <a:grpSpLocks/>
                  </p:cNvGrpSpPr>
                  <p:nvPr/>
                </p:nvGrpSpPr>
                <p:grpSpPr bwMode="auto">
                  <a:xfrm>
                    <a:off x="4757756" y="2474735"/>
                    <a:ext cx="3910189" cy="2061154"/>
                    <a:chOff x="4644872" y="2495745"/>
                    <a:chExt cx="3554718" cy="1873778"/>
                  </a:xfrm>
                </p:grpSpPr>
                <p:sp>
                  <p:nvSpPr>
                    <p:cNvPr id="25" name="Arco 24"/>
                    <p:cNvSpPr/>
                    <p:nvPr/>
                  </p:nvSpPr>
                  <p:spPr>
                    <a:xfrm>
                      <a:off x="4644872" y="2495745"/>
                      <a:ext cx="3554718" cy="1507108"/>
                    </a:xfrm>
                    <a:prstGeom prst="arc">
                      <a:avLst>
                        <a:gd name="adj1" fmla="val 4692291"/>
                        <a:gd name="adj2" fmla="val 10743242"/>
                      </a:avLst>
                    </a:prstGeom>
                    <a:ln w="19050">
                      <a:solidFill>
                        <a:srgbClr val="395193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 sz="3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  <p:grpSp>
                  <p:nvGrpSpPr>
                    <p:cNvPr id="26" name="Grupo 1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64000" y="3620300"/>
                      <a:ext cx="763478" cy="749223"/>
                      <a:chOff x="7181920" y="2498792"/>
                      <a:chExt cx="923808" cy="906560"/>
                    </a:xfrm>
                  </p:grpSpPr>
                  <p:sp>
                    <p:nvSpPr>
                      <p:cNvPr id="27" name="Elipse 26"/>
                      <p:cNvSpPr/>
                      <p:nvPr/>
                    </p:nvSpPr>
                    <p:spPr bwMode="gray">
                      <a:xfrm>
                        <a:off x="7183666" y="2498792"/>
                        <a:ext cx="906346" cy="906560"/>
                      </a:xfrm>
                      <a:prstGeom prst="ellipse">
                        <a:avLst/>
                      </a:prstGeom>
                      <a:solidFill>
                        <a:srgbClr val="FFDC0D"/>
                      </a:solidFill>
                      <a:ln w="28575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lIns="98082" tIns="49041" rIns="98082" bIns="49041" anchor="ctr"/>
                      <a:lstStyle/>
                      <a:p>
                        <a:pPr algn="ctr" defTabSz="981075">
                          <a:defRPr/>
                        </a:pPr>
                        <a:endParaRPr lang="pt-BR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28" name="CaixaDeTexto 27"/>
                      <p:cNvSpPr txBox="1"/>
                      <p:nvPr/>
                    </p:nvSpPr>
                    <p:spPr>
                      <a:xfrm>
                        <a:off x="7181920" y="2860368"/>
                        <a:ext cx="923808" cy="25916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lnSpc>
                            <a:spcPts val="1000"/>
                          </a:lnSpc>
                          <a:defRPr/>
                        </a:pPr>
                        <a:r>
                          <a:rPr lang="pt-BR" sz="1600" b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  <a:t>mobile</a:t>
                        </a:r>
                      </a:p>
                    </p:txBody>
                  </p:sp>
                </p:grpSp>
              </p:grpSp>
            </p:grpSp>
          </p:grpSp>
          <p:grpSp>
            <p:nvGrpSpPr>
              <p:cNvPr id="9" name="Grupo 86"/>
              <p:cNvGrpSpPr>
                <a:grpSpLocks/>
              </p:cNvGrpSpPr>
              <p:nvPr/>
            </p:nvGrpSpPr>
            <p:grpSpPr bwMode="auto">
              <a:xfrm>
                <a:off x="3713133" y="512033"/>
                <a:ext cx="1216080" cy="1429152"/>
                <a:chOff x="3713133" y="512033"/>
                <a:chExt cx="1216080" cy="1429152"/>
              </a:xfrm>
            </p:grpSpPr>
            <p:sp>
              <p:nvSpPr>
                <p:cNvPr id="10" name="Elipse 9"/>
                <p:cNvSpPr/>
                <p:nvPr/>
              </p:nvSpPr>
              <p:spPr bwMode="gray">
                <a:xfrm>
                  <a:off x="4197342" y="512033"/>
                  <a:ext cx="681069" cy="68122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2857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lIns="98082" tIns="49041" rIns="98082" bIns="49041" anchor="ctr"/>
                <a:lstStyle/>
                <a:p>
                  <a:pPr algn="ctr" defTabSz="981075">
                    <a:defRPr/>
                  </a:pPr>
                  <a:endParaRPr lang="pt-BR" sz="3200" b="1" dirty="0">
                    <a:solidFill>
                      <a:schemeClr val="bg1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1" name="CaixaDeTexto 10"/>
                <p:cNvSpPr txBox="1"/>
                <p:nvPr/>
              </p:nvSpPr>
              <p:spPr>
                <a:xfrm>
                  <a:off x="4171941" y="796275"/>
                  <a:ext cx="757272" cy="235606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lnSpc>
                      <a:spcPts val="1000"/>
                    </a:lnSpc>
                    <a:defRPr/>
                  </a:pPr>
                  <a:r>
                    <a:rPr lang="pt-BR" sz="1400" b="1" dirty="0">
                      <a:solidFill>
                        <a:schemeClr val="bg1"/>
                      </a:solidFill>
                      <a:latin typeface="+mj-lt"/>
                    </a:rPr>
                    <a:t>RP</a:t>
                  </a:r>
                </a:p>
              </p:txBody>
            </p:sp>
            <p:sp>
              <p:nvSpPr>
                <p:cNvPr id="12" name="Arco 11"/>
                <p:cNvSpPr/>
                <p:nvPr/>
              </p:nvSpPr>
              <p:spPr>
                <a:xfrm rot="13195796">
                  <a:off x="3713133" y="732757"/>
                  <a:ext cx="639791" cy="1208428"/>
                </a:xfrm>
                <a:prstGeom prst="arc">
                  <a:avLst>
                    <a:gd name="adj1" fmla="val 7076703"/>
                    <a:gd name="adj2" fmla="val 13707070"/>
                  </a:avLst>
                </a:prstGeom>
                <a:ln w="19050">
                  <a:solidFill>
                    <a:srgbClr val="395193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lnSpc>
                      <a:spcPts val="1400"/>
                    </a:lnSpc>
                    <a:defRPr/>
                  </a:pPr>
                  <a:endParaRPr lang="pt-BR" sz="3200" b="1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6" name="Source"/>
          <p:cNvSpPr txBox="1"/>
          <p:nvPr/>
        </p:nvSpPr>
        <p:spPr>
          <a:xfrm>
            <a:off x="482599" y="1447800"/>
            <a:ext cx="8890000" cy="36933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b"/>
          </a:blipFill>
        </p:spPr>
        <p:txBody>
          <a:bodyPr lIns="0" tIns="0" rIns="0" bIns="91440" anchor="b">
            <a:spAutoFit/>
          </a:bodyPr>
          <a:lstStyle/>
          <a:p>
            <a:pPr>
              <a:defRPr/>
            </a:pPr>
            <a:r>
              <a:rPr lang="pt-BR" b="1" cap="all" dirty="0"/>
              <a:t>Marketplaces são grandes consolidadores de demanda online</a:t>
            </a:r>
          </a:p>
        </p:txBody>
      </p:sp>
      <p:pic>
        <p:nvPicPr>
          <p:cNvPr id="77" name="Picture 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5041439"/>
            <a:ext cx="1143000" cy="113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7918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Hoje, mobile é uma </a:t>
            </a:r>
            <a:r>
              <a:rPr lang="pt-BR" dirty="0"/>
              <a:t>plataforma independente 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457200" y="2212976"/>
            <a:ext cx="8915399" cy="4187824"/>
            <a:chOff x="754859" y="359361"/>
            <a:chExt cx="8088309" cy="4471986"/>
          </a:xfrm>
        </p:grpSpPr>
        <p:grpSp>
          <p:nvGrpSpPr>
            <p:cNvPr id="5" name="Grupo 59"/>
            <p:cNvGrpSpPr>
              <a:grpSpLocks/>
            </p:cNvGrpSpPr>
            <p:nvPr/>
          </p:nvGrpSpPr>
          <p:grpSpPr bwMode="auto">
            <a:xfrm>
              <a:off x="754859" y="1519009"/>
              <a:ext cx="1808865" cy="1827716"/>
              <a:chOff x="5817471" y="804668"/>
              <a:chExt cx="839149" cy="836701"/>
            </a:xfrm>
          </p:grpSpPr>
          <p:sp>
            <p:nvSpPr>
              <p:cNvPr id="74" name="Elipse 60"/>
              <p:cNvSpPr>
                <a:spLocks noChangeArrowheads="1"/>
              </p:cNvSpPr>
              <p:nvPr/>
            </p:nvSpPr>
            <p:spPr bwMode="gray">
              <a:xfrm>
                <a:off x="5882705" y="804668"/>
                <a:ext cx="773915" cy="836701"/>
              </a:xfrm>
              <a:prstGeom prst="ellipse">
                <a:avLst/>
              </a:prstGeom>
              <a:solidFill>
                <a:srgbClr val="FF55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98082" tIns="49041" rIns="98082" bIns="49041" anchor="ctr"/>
              <a:lstStyle/>
              <a:p>
                <a:pPr algn="ctr" defTabSz="981075"/>
                <a:endParaRPr lang="pt-BR" altLang="pt-BR" sz="180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  <p:sp>
            <p:nvSpPr>
              <p:cNvPr id="75" name="CaixaDeTexto 74"/>
              <p:cNvSpPr txBox="1"/>
              <p:nvPr/>
            </p:nvSpPr>
            <p:spPr>
              <a:xfrm>
                <a:off x="5817471" y="1170588"/>
                <a:ext cx="832195" cy="1357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lnSpc>
                    <a:spcPts val="1200"/>
                  </a:lnSpc>
                  <a:defRPr/>
                </a:pPr>
                <a:r>
                  <a:rPr lang="pt-BR" sz="2400" b="1" dirty="0">
                    <a:solidFill>
                      <a:schemeClr val="bg1"/>
                    </a:solidFill>
                    <a:latin typeface="+mj-lt"/>
                  </a:rPr>
                  <a:t>Site</a:t>
                </a:r>
              </a:p>
            </p:txBody>
          </p:sp>
        </p:grpSp>
        <p:grpSp>
          <p:nvGrpSpPr>
            <p:cNvPr id="6" name="Grupo 5"/>
            <p:cNvGrpSpPr>
              <a:grpSpLocks noChangeAspect="1"/>
            </p:cNvGrpSpPr>
            <p:nvPr/>
          </p:nvGrpSpPr>
          <p:grpSpPr bwMode="auto">
            <a:xfrm>
              <a:off x="2223294" y="1592848"/>
              <a:ext cx="2868611" cy="1847850"/>
              <a:chOff x="2277964" y="1833215"/>
              <a:chExt cx="2607555" cy="1680825"/>
            </a:xfrm>
          </p:grpSpPr>
          <p:sp>
            <p:nvSpPr>
              <p:cNvPr id="69" name="Arco 68"/>
              <p:cNvSpPr/>
              <p:nvPr/>
            </p:nvSpPr>
            <p:spPr>
              <a:xfrm>
                <a:off x="2277964" y="2491683"/>
                <a:ext cx="1132779" cy="436090"/>
              </a:xfrm>
              <a:prstGeom prst="arc">
                <a:avLst>
                  <a:gd name="adj1" fmla="val 11275215"/>
                  <a:gd name="adj2" fmla="val 20136096"/>
                </a:avLst>
              </a:prstGeom>
              <a:ln w="19050">
                <a:solidFill>
                  <a:srgbClr val="FF5543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grpSp>
            <p:nvGrpSpPr>
              <p:cNvPr id="70" name="Grupo 147"/>
              <p:cNvGrpSpPr>
                <a:grpSpLocks/>
              </p:cNvGrpSpPr>
              <p:nvPr/>
            </p:nvGrpSpPr>
            <p:grpSpPr bwMode="auto">
              <a:xfrm>
                <a:off x="3204389" y="1833215"/>
                <a:ext cx="1681130" cy="1680825"/>
                <a:chOff x="4422871" y="2459184"/>
                <a:chExt cx="1528302" cy="1528022"/>
              </a:xfrm>
            </p:grpSpPr>
            <p:sp>
              <p:nvSpPr>
                <p:cNvPr id="71" name="Elipse 148"/>
                <p:cNvSpPr>
                  <a:spLocks noChangeArrowheads="1"/>
                </p:cNvSpPr>
                <p:nvPr/>
              </p:nvSpPr>
              <p:spPr bwMode="gray">
                <a:xfrm>
                  <a:off x="4500838" y="2537504"/>
                  <a:ext cx="1373860" cy="1373860"/>
                </a:xfrm>
                <a:prstGeom prst="ellipse">
                  <a:avLst/>
                </a:prstGeom>
                <a:solidFill>
                  <a:srgbClr val="3951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98082" tIns="49041" rIns="98082" bIns="49041" anchor="ctr"/>
                <a:lstStyle/>
                <a:p>
                  <a:pPr algn="ctr" defTabSz="981075"/>
                  <a:endParaRPr lang="pt-BR" altLang="pt-BR" u="sng">
                    <a:solidFill>
                      <a:srgbClr val="FFFFFF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72" name="Elipse 71"/>
                <p:cNvSpPr/>
                <p:nvPr/>
              </p:nvSpPr>
              <p:spPr>
                <a:xfrm>
                  <a:off x="4422871" y="2459184"/>
                  <a:ext cx="1528302" cy="1528022"/>
                </a:xfrm>
                <a:prstGeom prst="ellipse">
                  <a:avLst/>
                </a:prstGeom>
                <a:noFill/>
                <a:ln w="38100" cap="rnd">
                  <a:solidFill>
                    <a:srgbClr val="395193"/>
                  </a:solidFill>
                  <a:prstDash val="soli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u="sng"/>
                </a:p>
              </p:txBody>
            </p:sp>
            <p:sp>
              <p:nvSpPr>
                <p:cNvPr id="73" name="CaixaDeTexto 150"/>
                <p:cNvSpPr txBox="1">
                  <a:spLocks noChangeArrowheads="1"/>
                </p:cNvSpPr>
                <p:nvPr/>
              </p:nvSpPr>
              <p:spPr bwMode="auto">
                <a:xfrm>
                  <a:off x="4766544" y="3034394"/>
                  <a:ext cx="914032" cy="353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800">
                      <a:solidFill>
                        <a:srgbClr val="595959"/>
                      </a:solidFill>
                      <a:latin typeface="Calibri" pitchFamily="34" charset="0"/>
                    </a:defRPr>
                  </a:lvl1pPr>
                  <a:lvl2pPr>
                    <a:defRPr sz="2400">
                      <a:solidFill>
                        <a:srgbClr val="595959"/>
                      </a:solidFill>
                      <a:latin typeface="Calibri" pitchFamily="34" charset="0"/>
                    </a:defRPr>
                  </a:lvl2pPr>
                  <a:lvl3pPr>
                    <a:defRPr sz="2000">
                      <a:solidFill>
                        <a:srgbClr val="595959"/>
                      </a:solidFill>
                      <a:latin typeface="Calibri" pitchFamily="34" charset="0"/>
                    </a:defRPr>
                  </a:lvl3pPr>
                  <a:lvl4pPr>
                    <a:defRPr sz="2000">
                      <a:solidFill>
                        <a:srgbClr val="595959"/>
                      </a:solidFill>
                      <a:latin typeface="Calibri" pitchFamily="34" charset="0"/>
                    </a:defRPr>
                  </a:lvl4pPr>
                  <a:lvl5pPr>
                    <a:defRPr sz="2000">
                      <a:solidFill>
                        <a:srgbClr val="595959"/>
                      </a:solidFill>
                      <a:latin typeface="Calibri" pitchFamily="34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rgbClr val="595959"/>
                      </a:solidFill>
                      <a:latin typeface="Calibri" pitchFamily="34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rgbClr val="595959"/>
                      </a:solidFill>
                      <a:latin typeface="Calibri" pitchFamily="34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rgbClr val="595959"/>
                      </a:solidFill>
                      <a:latin typeface="Calibri" pitchFamily="34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rgbClr val="595959"/>
                      </a:solidFill>
                      <a:latin typeface="Calibri" pitchFamily="34" charset="0"/>
                    </a:defRPr>
                  </a:lvl9pPr>
                </a:lstStyle>
                <a:p>
                  <a:r>
                    <a:rPr lang="pt-BR" altLang="pt-BR" sz="2000" b="1" dirty="0">
                      <a:solidFill>
                        <a:schemeClr val="bg1"/>
                      </a:solidFill>
                      <a:latin typeface="Calibri Light" pitchFamily="34" charset="0"/>
                      <a:ea typeface="Adobe Fangsong Std R"/>
                      <a:cs typeface="Adobe Fangsong Std R"/>
                    </a:rPr>
                    <a:t>MOBILE</a:t>
                  </a:r>
                </a:p>
              </p:txBody>
            </p:sp>
          </p:grpSp>
        </p:grpSp>
        <p:grpSp>
          <p:nvGrpSpPr>
            <p:cNvPr id="7" name="Grupo 6"/>
            <p:cNvGrpSpPr>
              <a:grpSpLocks noChangeAspect="1"/>
            </p:cNvGrpSpPr>
            <p:nvPr/>
          </p:nvGrpSpPr>
          <p:grpSpPr bwMode="auto">
            <a:xfrm>
              <a:off x="2777328" y="359361"/>
              <a:ext cx="6065840" cy="4471986"/>
              <a:chOff x="2708197" y="512033"/>
              <a:chExt cx="6066114" cy="4473245"/>
            </a:xfrm>
          </p:grpSpPr>
          <p:grpSp>
            <p:nvGrpSpPr>
              <p:cNvPr id="8" name="Grupo 85"/>
              <p:cNvGrpSpPr>
                <a:grpSpLocks/>
              </p:cNvGrpSpPr>
              <p:nvPr/>
            </p:nvGrpSpPr>
            <p:grpSpPr bwMode="auto">
              <a:xfrm>
                <a:off x="2708197" y="562849"/>
                <a:ext cx="6066114" cy="4422429"/>
                <a:chOff x="2708197" y="562849"/>
                <a:chExt cx="6066114" cy="4422429"/>
              </a:xfrm>
            </p:grpSpPr>
            <p:grpSp>
              <p:nvGrpSpPr>
                <p:cNvPr id="13" name="Grupo 90"/>
                <p:cNvGrpSpPr>
                  <a:grpSpLocks/>
                </p:cNvGrpSpPr>
                <p:nvPr/>
              </p:nvGrpSpPr>
              <p:grpSpPr bwMode="auto">
                <a:xfrm>
                  <a:off x="4289421" y="2565247"/>
                  <a:ext cx="2333734" cy="911483"/>
                  <a:chOff x="4289421" y="2565247"/>
                  <a:chExt cx="2333734" cy="911483"/>
                </a:xfrm>
              </p:grpSpPr>
              <p:sp>
                <p:nvSpPr>
                  <p:cNvPr id="65" name="Arco 64"/>
                  <p:cNvSpPr/>
                  <p:nvPr/>
                </p:nvSpPr>
                <p:spPr>
                  <a:xfrm rot="20499560">
                    <a:off x="4289421" y="2714515"/>
                    <a:ext cx="1690764" cy="762215"/>
                  </a:xfrm>
                  <a:prstGeom prst="arc">
                    <a:avLst>
                      <a:gd name="adj1" fmla="val 16106573"/>
                      <a:gd name="adj2" fmla="val 21574812"/>
                    </a:avLst>
                  </a:prstGeom>
                  <a:ln w="19050">
                    <a:solidFill>
                      <a:srgbClr val="395193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 sz="32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grpSp>
                <p:nvGrpSpPr>
                  <p:cNvPr id="66" name="Grupo 143"/>
                  <p:cNvGrpSpPr>
                    <a:grpSpLocks/>
                  </p:cNvGrpSpPr>
                  <p:nvPr/>
                </p:nvGrpSpPr>
                <p:grpSpPr bwMode="auto">
                  <a:xfrm>
                    <a:off x="5772217" y="2565247"/>
                    <a:ext cx="850938" cy="619299"/>
                    <a:chOff x="7553258" y="2611805"/>
                    <a:chExt cx="936030" cy="681228"/>
                  </a:xfrm>
                </p:grpSpPr>
                <p:sp>
                  <p:nvSpPr>
                    <p:cNvPr id="67" name="Elipse 66"/>
                    <p:cNvSpPr/>
                    <p:nvPr/>
                  </p:nvSpPr>
                  <p:spPr bwMode="gray">
                    <a:xfrm>
                      <a:off x="7553258" y="2611805"/>
                      <a:ext cx="681067" cy="681228"/>
                    </a:xfrm>
                    <a:prstGeom prst="ellipse">
                      <a:avLst/>
                    </a:prstGeom>
                    <a:solidFill>
                      <a:srgbClr val="FFDC0D"/>
                    </a:solidFill>
                    <a:ln w="28575">
                      <a:noFill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wrap="none" lIns="98082" tIns="49041" rIns="98082" bIns="49041" anchor="ctr"/>
                    <a:lstStyle/>
                    <a:p>
                      <a:pPr algn="ctr" defTabSz="981075">
                        <a:defRPr/>
                      </a:pPr>
                      <a:endParaRPr lang="pt-BR" sz="3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Verdana" pitchFamily="34" charset="0"/>
                      </a:endParaRPr>
                    </a:p>
                  </p:txBody>
                </p:sp>
                <p:sp>
                  <p:nvSpPr>
                    <p:cNvPr id="68" name="CaixaDeTexto 67"/>
                    <p:cNvSpPr txBox="1"/>
                    <p:nvPr/>
                  </p:nvSpPr>
                  <p:spPr>
                    <a:xfrm>
                      <a:off x="7567228" y="2854602"/>
                      <a:ext cx="922060" cy="259166"/>
                    </a:xfrm>
                    <a:prstGeom prst="rect">
                      <a:avLst/>
                    </a:prstGeom>
                    <a:noFill/>
                  </p:spPr>
                  <p:txBody>
                    <a:bodyPr>
                      <a:spAutoFit/>
                    </a:bodyPr>
                    <a:lstStyle/>
                    <a:p>
                      <a:pPr>
                        <a:lnSpc>
                          <a:spcPts val="1000"/>
                        </a:lnSpc>
                        <a:defRPr/>
                      </a:pPr>
                      <a:r>
                        <a:rPr lang="pt-BR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SEO</a:t>
                      </a:r>
                    </a:p>
                  </p:txBody>
                </p:sp>
              </p:grpSp>
            </p:grpSp>
            <p:grpSp>
              <p:nvGrpSpPr>
                <p:cNvPr id="14" name="Grupo 91"/>
                <p:cNvGrpSpPr>
                  <a:grpSpLocks/>
                </p:cNvGrpSpPr>
                <p:nvPr/>
              </p:nvGrpSpPr>
              <p:grpSpPr bwMode="auto">
                <a:xfrm>
                  <a:off x="2708197" y="562849"/>
                  <a:ext cx="6066114" cy="4422429"/>
                  <a:chOff x="2708197" y="562849"/>
                  <a:chExt cx="6066114" cy="4422429"/>
                </a:xfrm>
              </p:grpSpPr>
              <p:grpSp>
                <p:nvGrpSpPr>
                  <p:cNvPr id="15" name="Grupo 92"/>
                  <p:cNvGrpSpPr>
                    <a:grpSpLocks/>
                  </p:cNvGrpSpPr>
                  <p:nvPr/>
                </p:nvGrpSpPr>
                <p:grpSpPr bwMode="auto">
                  <a:xfrm>
                    <a:off x="2708197" y="3047985"/>
                    <a:ext cx="979535" cy="1576831"/>
                    <a:chOff x="2781637" y="3016881"/>
                    <a:chExt cx="890486" cy="1433483"/>
                  </a:xfrm>
                </p:grpSpPr>
                <p:sp>
                  <p:nvSpPr>
                    <p:cNvPr id="61" name="Arco 60"/>
                    <p:cNvSpPr/>
                    <p:nvPr/>
                  </p:nvSpPr>
                  <p:spPr>
                    <a:xfrm>
                      <a:off x="2820608" y="3016881"/>
                      <a:ext cx="851515" cy="935445"/>
                    </a:xfrm>
                    <a:prstGeom prst="arc">
                      <a:avLst>
                        <a:gd name="adj1" fmla="val 8207823"/>
                        <a:gd name="adj2" fmla="val 16340334"/>
                      </a:avLst>
                    </a:prstGeom>
                    <a:ln w="19050">
                      <a:solidFill>
                        <a:srgbClr val="395193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 sz="3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  <p:grpSp>
                  <p:nvGrpSpPr>
                    <p:cNvPr id="62" name="Grupo 13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81637" y="3701141"/>
                      <a:ext cx="824094" cy="749223"/>
                      <a:chOff x="5895243" y="768088"/>
                      <a:chExt cx="997156" cy="906560"/>
                    </a:xfrm>
                  </p:grpSpPr>
                  <p:sp>
                    <p:nvSpPr>
                      <p:cNvPr id="63" name="Elipse 62"/>
                      <p:cNvSpPr/>
                      <p:nvPr/>
                    </p:nvSpPr>
                    <p:spPr bwMode="gray">
                      <a:xfrm>
                        <a:off x="5905721" y="768088"/>
                        <a:ext cx="906346" cy="906560"/>
                      </a:xfrm>
                      <a:prstGeom prst="ellipse">
                        <a:avLst/>
                      </a:prstGeom>
                      <a:solidFill>
                        <a:srgbClr val="FFDC0D"/>
                      </a:solidFill>
                      <a:ln w="28575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lIns="98082" tIns="49041" rIns="98082" bIns="49041" anchor="ctr"/>
                      <a:lstStyle/>
                      <a:p>
                        <a:pPr algn="ctr" defTabSz="981075">
                          <a:defRPr/>
                        </a:pPr>
                        <a:endParaRPr lang="pt-BR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64" name="CaixaDeTexto 63"/>
                      <p:cNvSpPr txBox="1"/>
                      <p:nvPr/>
                    </p:nvSpPr>
                    <p:spPr>
                      <a:xfrm>
                        <a:off x="5895243" y="1124424"/>
                        <a:ext cx="997156" cy="25916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lnSpc>
                            <a:spcPts val="1000"/>
                          </a:lnSpc>
                          <a:defRPr/>
                        </a:pPr>
                        <a:r>
                          <a:rPr lang="pt-BR" sz="1600" b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  <a:t>portais</a:t>
                        </a:r>
                      </a:p>
                    </p:txBody>
                  </p:sp>
                </p:grpSp>
              </p:grpSp>
              <p:grpSp>
                <p:nvGrpSpPr>
                  <p:cNvPr id="16" name="Grupo 93"/>
                  <p:cNvGrpSpPr>
                    <a:grpSpLocks/>
                  </p:cNvGrpSpPr>
                  <p:nvPr/>
                </p:nvGrpSpPr>
                <p:grpSpPr bwMode="auto">
                  <a:xfrm>
                    <a:off x="4953027" y="1452097"/>
                    <a:ext cx="1824120" cy="1732450"/>
                    <a:chOff x="4822391" y="1566074"/>
                    <a:chExt cx="1658291" cy="1574955"/>
                  </a:xfrm>
                </p:grpSpPr>
                <p:sp>
                  <p:nvSpPr>
                    <p:cNvPr id="57" name="Arco 56"/>
                    <p:cNvSpPr/>
                    <p:nvPr/>
                  </p:nvSpPr>
                  <p:spPr>
                    <a:xfrm>
                      <a:off x="4822391" y="1895212"/>
                      <a:ext cx="1658291" cy="1245817"/>
                    </a:xfrm>
                    <a:prstGeom prst="arc">
                      <a:avLst>
                        <a:gd name="adj1" fmla="val 11168944"/>
                        <a:gd name="adj2" fmla="val 16234388"/>
                      </a:avLst>
                    </a:prstGeom>
                    <a:ln w="19050">
                      <a:solidFill>
                        <a:srgbClr val="395193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 sz="3200" b="1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58" name="Grupo 1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89783" y="1566074"/>
                      <a:ext cx="698532" cy="619299"/>
                      <a:chOff x="3428472" y="837060"/>
                      <a:chExt cx="845225" cy="749351"/>
                    </a:xfrm>
                  </p:grpSpPr>
                  <p:sp>
                    <p:nvSpPr>
                      <p:cNvPr id="59" name="Elipse 58"/>
                      <p:cNvSpPr/>
                      <p:nvPr/>
                    </p:nvSpPr>
                    <p:spPr bwMode="gray">
                      <a:xfrm>
                        <a:off x="3428472" y="837060"/>
                        <a:ext cx="749176" cy="749351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28575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lIns="98082" tIns="49041" rIns="98082" bIns="49041" anchor="ctr"/>
                      <a:lstStyle/>
                      <a:p>
                        <a:pPr algn="ctr" defTabSz="981075">
                          <a:defRPr/>
                        </a:pPr>
                        <a:endParaRPr lang="pt-BR" sz="3200" b="1" dirty="0">
                          <a:solidFill>
                            <a:schemeClr val="bg1"/>
                          </a:solidFill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60" name="CaixaDeTexto 59"/>
                      <p:cNvSpPr txBox="1"/>
                      <p:nvPr/>
                    </p:nvSpPr>
                    <p:spPr>
                      <a:xfrm>
                        <a:off x="3440696" y="1120032"/>
                        <a:ext cx="833001" cy="25916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lnSpc>
                            <a:spcPts val="1000"/>
                          </a:lnSpc>
                          <a:defRPr/>
                        </a:pPr>
                        <a:r>
                          <a:rPr lang="pt-BR" sz="1600" b="1" dirty="0">
                            <a:solidFill>
                              <a:schemeClr val="bg1"/>
                            </a:solidFill>
                            <a:latin typeface="+mj-lt"/>
                          </a:rPr>
                          <a:t>rádio</a:t>
                        </a:r>
                      </a:p>
                    </p:txBody>
                  </p:sp>
                </p:grpSp>
              </p:grpSp>
              <p:grpSp>
                <p:nvGrpSpPr>
                  <p:cNvPr id="17" name="Grupo 94"/>
                  <p:cNvGrpSpPr>
                    <a:grpSpLocks/>
                  </p:cNvGrpSpPr>
                  <p:nvPr/>
                </p:nvGrpSpPr>
                <p:grpSpPr bwMode="auto">
                  <a:xfrm>
                    <a:off x="3273378" y="662888"/>
                    <a:ext cx="1041449" cy="1270357"/>
                    <a:chOff x="3295437" y="848611"/>
                    <a:chExt cx="946772" cy="1154871"/>
                  </a:xfrm>
                </p:grpSpPr>
                <p:sp>
                  <p:nvSpPr>
                    <p:cNvPr id="53" name="Arco 52"/>
                    <p:cNvSpPr/>
                    <p:nvPr/>
                  </p:nvSpPr>
                  <p:spPr>
                    <a:xfrm>
                      <a:off x="3415226" y="1363972"/>
                      <a:ext cx="702861" cy="639510"/>
                    </a:xfrm>
                    <a:prstGeom prst="arc">
                      <a:avLst>
                        <a:gd name="adj1" fmla="val 7629226"/>
                        <a:gd name="adj2" fmla="val 12585155"/>
                      </a:avLst>
                    </a:prstGeom>
                    <a:ln w="19050">
                      <a:solidFill>
                        <a:srgbClr val="395193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lnSpc>
                          <a:spcPts val="1400"/>
                        </a:lnSpc>
                        <a:defRPr/>
                      </a:pPr>
                      <a:endParaRPr lang="pt-BR" sz="3200" b="1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54" name="Grupo 1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95437" y="848611"/>
                      <a:ext cx="946772" cy="824290"/>
                      <a:chOff x="2588790" y="1674516"/>
                      <a:chExt cx="1145595" cy="997391"/>
                    </a:xfrm>
                  </p:grpSpPr>
                  <p:sp>
                    <p:nvSpPr>
                      <p:cNvPr id="55" name="Elipse 54"/>
                      <p:cNvSpPr/>
                      <p:nvPr/>
                    </p:nvSpPr>
                    <p:spPr bwMode="gray">
                      <a:xfrm>
                        <a:off x="2588790" y="1674516"/>
                        <a:ext cx="997156" cy="997391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28575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lIns="98082" tIns="49041" rIns="98082" bIns="49041" anchor="ctr"/>
                      <a:lstStyle/>
                      <a:p>
                        <a:pPr algn="ctr" defTabSz="981075">
                          <a:lnSpc>
                            <a:spcPts val="1400"/>
                          </a:lnSpc>
                          <a:defRPr/>
                        </a:pPr>
                        <a:endParaRPr lang="pt-BR" sz="3200" b="1" dirty="0">
                          <a:solidFill>
                            <a:schemeClr val="bg1"/>
                          </a:solidFill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56" name="CaixaDeTexto 55"/>
                      <p:cNvSpPr txBox="1"/>
                      <p:nvPr/>
                    </p:nvSpPr>
                    <p:spPr>
                      <a:xfrm>
                        <a:off x="2627211" y="1943515"/>
                        <a:ext cx="1107174" cy="5303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lnSpc>
                            <a:spcPts val="1400"/>
                          </a:lnSpc>
                          <a:defRPr/>
                        </a:pPr>
                        <a:r>
                          <a:rPr lang="pt-BR" sz="1600" b="1" dirty="0">
                            <a:solidFill>
                              <a:schemeClr val="bg1"/>
                            </a:solidFill>
                            <a:latin typeface="+mj-lt"/>
                          </a:rPr>
                          <a:t>jornal e</a:t>
                        </a:r>
                      </a:p>
                      <a:p>
                        <a:pPr>
                          <a:lnSpc>
                            <a:spcPts val="1400"/>
                          </a:lnSpc>
                          <a:defRPr/>
                        </a:pPr>
                        <a:r>
                          <a:rPr lang="pt-BR" sz="1600" b="1" dirty="0">
                            <a:solidFill>
                              <a:schemeClr val="bg1"/>
                            </a:solidFill>
                            <a:latin typeface="+mj-lt"/>
                          </a:rPr>
                          <a:t>revista</a:t>
                        </a:r>
                      </a:p>
                    </p:txBody>
                  </p:sp>
                </p:grpSp>
              </p:grpSp>
              <p:grpSp>
                <p:nvGrpSpPr>
                  <p:cNvPr id="18" name="Grupo 95"/>
                  <p:cNvGrpSpPr>
                    <a:grpSpLocks/>
                  </p:cNvGrpSpPr>
                  <p:nvPr/>
                </p:nvGrpSpPr>
                <p:grpSpPr bwMode="auto">
                  <a:xfrm>
                    <a:off x="4473579" y="1548962"/>
                    <a:ext cx="4300732" cy="2478785"/>
                    <a:chOff x="4386531" y="1654133"/>
                    <a:chExt cx="3909757" cy="2253440"/>
                  </a:xfrm>
                </p:grpSpPr>
                <p:sp>
                  <p:nvSpPr>
                    <p:cNvPr id="49" name="Arco 48"/>
                    <p:cNvSpPr/>
                    <p:nvPr/>
                  </p:nvSpPr>
                  <p:spPr>
                    <a:xfrm>
                      <a:off x="4386531" y="1654133"/>
                      <a:ext cx="3909757" cy="1657239"/>
                    </a:xfrm>
                    <a:prstGeom prst="arc">
                      <a:avLst>
                        <a:gd name="adj1" fmla="val 4226405"/>
                        <a:gd name="adj2" fmla="val 9665006"/>
                      </a:avLst>
                    </a:prstGeom>
                    <a:ln w="19050">
                      <a:solidFill>
                        <a:srgbClr val="395193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lnSpc>
                          <a:spcPts val="1400"/>
                        </a:lnSpc>
                        <a:defRPr/>
                      </a:pPr>
                      <a:endParaRPr lang="pt-BR" sz="3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  <p:grpSp>
                  <p:nvGrpSpPr>
                    <p:cNvPr id="50" name="Grupo 1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586039" y="2910054"/>
                      <a:ext cx="1056457" cy="997519"/>
                      <a:chOff x="7714088" y="1686118"/>
                      <a:chExt cx="1278318" cy="1206996"/>
                    </a:xfrm>
                  </p:grpSpPr>
                  <p:sp>
                    <p:nvSpPr>
                      <p:cNvPr id="51" name="Elipse 50"/>
                      <p:cNvSpPr/>
                      <p:nvPr/>
                    </p:nvSpPr>
                    <p:spPr bwMode="gray">
                      <a:xfrm>
                        <a:off x="7714088" y="1686118"/>
                        <a:ext cx="1206719" cy="1206996"/>
                      </a:xfrm>
                      <a:prstGeom prst="ellipse">
                        <a:avLst/>
                      </a:prstGeom>
                      <a:solidFill>
                        <a:srgbClr val="FFDC0D"/>
                      </a:solidFill>
                      <a:ln w="28575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lIns="98082" tIns="49041" rIns="98082" bIns="49041" anchor="ctr"/>
                      <a:lstStyle/>
                      <a:p>
                        <a:pPr algn="ctr" defTabSz="981075">
                          <a:lnSpc>
                            <a:spcPts val="1400"/>
                          </a:lnSpc>
                          <a:defRPr/>
                        </a:pPr>
                        <a:endParaRPr lang="pt-BR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52" name="CaixaDeTexto 51"/>
                      <p:cNvSpPr txBox="1"/>
                      <p:nvPr/>
                    </p:nvSpPr>
                    <p:spPr>
                      <a:xfrm>
                        <a:off x="7738536" y="2049440"/>
                        <a:ext cx="1253870" cy="53038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lnSpc>
                            <a:spcPts val="1400"/>
                          </a:lnSpc>
                          <a:defRPr/>
                        </a:pPr>
                        <a:r>
                          <a:rPr lang="pt-BR" sz="1600" b="1" dirty="0" err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  <a:t>email</a:t>
                        </a:r>
                        <a:endParaRPr lang="pt-BR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endParaRPr>
                      </a:p>
                      <a:p>
                        <a:pPr>
                          <a:lnSpc>
                            <a:spcPts val="1400"/>
                          </a:lnSpc>
                          <a:defRPr/>
                        </a:pPr>
                        <a:r>
                          <a:rPr lang="pt-BR" sz="1600" b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  <a:t>marketing</a:t>
                        </a:r>
                      </a:p>
                    </p:txBody>
                  </p:sp>
                </p:grpSp>
              </p:grpSp>
              <p:grpSp>
                <p:nvGrpSpPr>
                  <p:cNvPr id="19" name="Grupo 96"/>
                  <p:cNvGrpSpPr>
                    <a:grpSpLocks/>
                  </p:cNvGrpSpPr>
                  <p:nvPr/>
                </p:nvGrpSpPr>
                <p:grpSpPr bwMode="auto">
                  <a:xfrm>
                    <a:off x="4184642" y="1169443"/>
                    <a:ext cx="993823" cy="638355"/>
                    <a:chOff x="4123861" y="1309116"/>
                    <a:chExt cx="903476" cy="580323"/>
                  </a:xfrm>
                </p:grpSpPr>
                <p:sp>
                  <p:nvSpPr>
                    <p:cNvPr id="45" name="Arco 44"/>
                    <p:cNvSpPr/>
                    <p:nvPr/>
                  </p:nvSpPr>
                  <p:spPr>
                    <a:xfrm>
                      <a:off x="4123861" y="1309116"/>
                      <a:ext cx="528229" cy="580323"/>
                    </a:xfrm>
                    <a:prstGeom prst="arc">
                      <a:avLst>
                        <a:gd name="adj1" fmla="val 981853"/>
                        <a:gd name="adj2" fmla="val 5331952"/>
                      </a:avLst>
                    </a:prstGeom>
                    <a:ln w="19050">
                      <a:solidFill>
                        <a:srgbClr val="395193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 sz="3200" b="1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46" name="Grupo 1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470243" y="1310559"/>
                      <a:ext cx="557094" cy="511030"/>
                      <a:chOff x="2899058" y="3784851"/>
                      <a:chExt cx="674083" cy="618346"/>
                    </a:xfrm>
                  </p:grpSpPr>
                  <p:sp>
                    <p:nvSpPr>
                      <p:cNvPr id="47" name="Elipse 46"/>
                      <p:cNvSpPr/>
                      <p:nvPr/>
                    </p:nvSpPr>
                    <p:spPr bwMode="gray">
                      <a:xfrm>
                        <a:off x="2899058" y="3784851"/>
                        <a:ext cx="619947" cy="618346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28575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lIns="98082" tIns="49041" rIns="98082" bIns="49041" anchor="ctr"/>
                      <a:lstStyle/>
                      <a:p>
                        <a:pPr algn="ctr" defTabSz="981075">
                          <a:defRPr/>
                        </a:pPr>
                        <a:endParaRPr lang="pt-BR" sz="3200" b="1" dirty="0">
                          <a:solidFill>
                            <a:schemeClr val="bg1"/>
                          </a:solidFill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48" name="CaixaDeTexto 47"/>
                      <p:cNvSpPr txBox="1"/>
                      <p:nvPr/>
                    </p:nvSpPr>
                    <p:spPr>
                      <a:xfrm>
                        <a:off x="2942717" y="3966512"/>
                        <a:ext cx="630424" cy="2591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lnSpc>
                            <a:spcPts val="1000"/>
                          </a:lnSpc>
                          <a:defRPr/>
                        </a:pPr>
                        <a:r>
                          <a:rPr lang="pt-BR" sz="1600" b="1" dirty="0">
                            <a:solidFill>
                              <a:schemeClr val="bg1"/>
                            </a:solidFill>
                            <a:latin typeface="+mj-lt"/>
                          </a:rPr>
                          <a:t>TV</a:t>
                        </a:r>
                      </a:p>
                    </p:txBody>
                  </p:sp>
                </p:grpSp>
              </p:grpSp>
              <p:grpSp>
                <p:nvGrpSpPr>
                  <p:cNvPr id="20" name="Grupo 97"/>
                  <p:cNvGrpSpPr>
                    <a:grpSpLocks/>
                  </p:cNvGrpSpPr>
                  <p:nvPr/>
                </p:nvGrpSpPr>
                <p:grpSpPr bwMode="auto">
                  <a:xfrm>
                    <a:off x="3546437" y="3363986"/>
                    <a:ext cx="939841" cy="1208426"/>
                    <a:chOff x="3529800" y="3304155"/>
                    <a:chExt cx="854401" cy="1098570"/>
                  </a:xfrm>
                </p:grpSpPr>
                <p:sp>
                  <p:nvSpPr>
                    <p:cNvPr id="41" name="Arco 40"/>
                    <p:cNvSpPr/>
                    <p:nvPr/>
                  </p:nvSpPr>
                  <p:spPr>
                    <a:xfrm>
                      <a:off x="3529800" y="3304155"/>
                      <a:ext cx="639359" cy="580323"/>
                    </a:xfrm>
                    <a:prstGeom prst="arc">
                      <a:avLst>
                        <a:gd name="adj1" fmla="val 8090661"/>
                        <a:gd name="adj2" fmla="val 13219970"/>
                      </a:avLst>
                    </a:prstGeom>
                    <a:ln w="19050">
                      <a:solidFill>
                        <a:srgbClr val="395193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lnSpc>
                          <a:spcPts val="1400"/>
                        </a:lnSpc>
                        <a:defRPr/>
                      </a:pPr>
                      <a:endParaRPr lang="pt-BR" sz="3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  <p:grpSp>
                  <p:nvGrpSpPr>
                    <p:cNvPr id="42" name="Grupo 1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60108" y="3578436"/>
                      <a:ext cx="824093" cy="824289"/>
                      <a:chOff x="6487952" y="3791530"/>
                      <a:chExt cx="997153" cy="997389"/>
                    </a:xfrm>
                  </p:grpSpPr>
                  <p:sp>
                    <p:nvSpPr>
                      <p:cNvPr id="43" name="Elipse 42"/>
                      <p:cNvSpPr/>
                      <p:nvPr/>
                    </p:nvSpPr>
                    <p:spPr bwMode="gray">
                      <a:xfrm>
                        <a:off x="6487952" y="3791530"/>
                        <a:ext cx="997153" cy="997389"/>
                      </a:xfrm>
                      <a:prstGeom prst="ellipse">
                        <a:avLst/>
                      </a:prstGeom>
                      <a:solidFill>
                        <a:srgbClr val="FFDC0D"/>
                      </a:solidFill>
                      <a:ln w="28575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lIns="98082" tIns="49041" rIns="98082" bIns="49041" anchor="ctr"/>
                      <a:lstStyle/>
                      <a:p>
                        <a:pPr algn="ctr" defTabSz="981075">
                          <a:lnSpc>
                            <a:spcPts val="1400"/>
                          </a:lnSpc>
                          <a:defRPr/>
                        </a:pPr>
                        <a:endParaRPr lang="pt-BR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44" name="CaixaDeTexto 43"/>
                      <p:cNvSpPr txBox="1"/>
                      <p:nvPr/>
                    </p:nvSpPr>
                    <p:spPr>
                      <a:xfrm>
                        <a:off x="6542087" y="4023847"/>
                        <a:ext cx="923809" cy="5303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lnSpc>
                            <a:spcPts val="1400"/>
                          </a:lnSpc>
                          <a:defRPr/>
                        </a:pPr>
                        <a:r>
                          <a:rPr lang="pt-BR" sz="1600" b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  <a:t>redes</a:t>
                        </a:r>
                        <a:br>
                          <a:rPr lang="pt-BR" sz="1600" b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</a:br>
                        <a:r>
                          <a:rPr lang="pt-BR" sz="1600" b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  <a:t>sociais</a:t>
                        </a:r>
                      </a:p>
                    </p:txBody>
                  </p:sp>
                </p:grpSp>
              </p:grpSp>
              <p:grpSp>
                <p:nvGrpSpPr>
                  <p:cNvPr id="21" name="Grupo 98"/>
                  <p:cNvGrpSpPr>
                    <a:grpSpLocks/>
                  </p:cNvGrpSpPr>
                  <p:nvPr/>
                </p:nvGrpSpPr>
                <p:grpSpPr bwMode="auto">
                  <a:xfrm>
                    <a:off x="2725665" y="3478317"/>
                    <a:ext cx="2906845" cy="1506961"/>
                    <a:chOff x="2797517" y="3408093"/>
                    <a:chExt cx="2642587" cy="1369965"/>
                  </a:xfrm>
                </p:grpSpPr>
                <p:sp>
                  <p:nvSpPr>
                    <p:cNvPr id="37" name="Arco 36"/>
                    <p:cNvSpPr/>
                    <p:nvPr/>
                  </p:nvSpPr>
                  <p:spPr>
                    <a:xfrm>
                      <a:off x="2797517" y="3408093"/>
                      <a:ext cx="1824265" cy="1369965"/>
                    </a:xfrm>
                    <a:prstGeom prst="arc">
                      <a:avLst>
                        <a:gd name="adj1" fmla="val 18561598"/>
                        <a:gd name="adj2" fmla="val 21483154"/>
                      </a:avLst>
                    </a:prstGeom>
                    <a:ln w="19050">
                      <a:solidFill>
                        <a:srgbClr val="395193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 sz="3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  <p:grpSp>
                  <p:nvGrpSpPr>
                    <p:cNvPr id="38" name="Grupo 1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93750" y="3867155"/>
                      <a:ext cx="1046354" cy="906574"/>
                      <a:chOff x="6573514" y="2553130"/>
                      <a:chExt cx="1266093" cy="1096953"/>
                    </a:xfrm>
                  </p:grpSpPr>
                  <p:sp>
                    <p:nvSpPr>
                      <p:cNvPr id="39" name="Elipse 38"/>
                      <p:cNvSpPr/>
                      <p:nvPr/>
                    </p:nvSpPr>
                    <p:spPr bwMode="gray">
                      <a:xfrm>
                        <a:off x="6573514" y="2553130"/>
                        <a:ext cx="1096699" cy="1096953"/>
                      </a:xfrm>
                      <a:prstGeom prst="ellipse">
                        <a:avLst/>
                      </a:prstGeom>
                      <a:solidFill>
                        <a:srgbClr val="FFDC0D"/>
                      </a:solidFill>
                      <a:ln w="28575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lIns="98082" tIns="49041" rIns="98082" bIns="49041" anchor="ctr"/>
                      <a:lstStyle/>
                      <a:p>
                        <a:pPr algn="ctr" defTabSz="981075">
                          <a:defRPr/>
                        </a:pPr>
                        <a:endParaRPr lang="pt-BR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40" name="CaixaDeTexto 39"/>
                      <p:cNvSpPr txBox="1"/>
                      <p:nvPr/>
                    </p:nvSpPr>
                    <p:spPr>
                      <a:xfrm>
                        <a:off x="6613679" y="2940907"/>
                        <a:ext cx="1225928" cy="40984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lnSpc>
                            <a:spcPts val="1000"/>
                          </a:lnSpc>
                          <a:defRPr/>
                        </a:pPr>
                        <a:r>
                          <a:rPr lang="pt-BR" sz="1600" b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  <a:t>links</a:t>
                        </a:r>
                      </a:p>
                      <a:p>
                        <a:pPr>
                          <a:lnSpc>
                            <a:spcPts val="1000"/>
                          </a:lnSpc>
                          <a:defRPr/>
                        </a:pPr>
                        <a:r>
                          <a:rPr lang="pt-BR" sz="1100" b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  <a:t>patrocinados</a:t>
                        </a:r>
                      </a:p>
                    </p:txBody>
                  </p:sp>
                </p:grpSp>
              </p:grpSp>
              <p:grpSp>
                <p:nvGrpSpPr>
                  <p:cNvPr id="22" name="Grupo 99"/>
                  <p:cNvGrpSpPr>
                    <a:grpSpLocks/>
                  </p:cNvGrpSpPr>
                  <p:nvPr/>
                </p:nvGrpSpPr>
                <p:grpSpPr bwMode="auto">
                  <a:xfrm>
                    <a:off x="3863951" y="562849"/>
                    <a:ext cx="2433749" cy="1435502"/>
                    <a:chOff x="3832324" y="757666"/>
                    <a:chExt cx="2212500" cy="1305002"/>
                  </a:xfrm>
                </p:grpSpPr>
                <p:sp>
                  <p:nvSpPr>
                    <p:cNvPr id="33" name="Arco 32"/>
                    <p:cNvSpPr/>
                    <p:nvPr/>
                  </p:nvSpPr>
                  <p:spPr>
                    <a:xfrm>
                      <a:off x="3832324" y="1033389"/>
                      <a:ext cx="1508194" cy="1029279"/>
                    </a:xfrm>
                    <a:prstGeom prst="arc">
                      <a:avLst>
                        <a:gd name="adj1" fmla="val 21326757"/>
                        <a:gd name="adj2" fmla="val 5073343"/>
                      </a:avLst>
                    </a:prstGeom>
                    <a:ln w="19050">
                      <a:solidFill>
                        <a:srgbClr val="395193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 sz="3200" b="1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34" name="Grupo 1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37436" y="757666"/>
                      <a:ext cx="1007388" cy="749223"/>
                      <a:chOff x="2592523" y="2583169"/>
                      <a:chExt cx="1218940" cy="906559"/>
                    </a:xfrm>
                  </p:grpSpPr>
                  <p:sp>
                    <p:nvSpPr>
                      <p:cNvPr id="35" name="Elipse 34"/>
                      <p:cNvSpPr/>
                      <p:nvPr/>
                    </p:nvSpPr>
                    <p:spPr bwMode="gray">
                      <a:xfrm>
                        <a:off x="2644913" y="2583169"/>
                        <a:ext cx="906345" cy="906559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28575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lIns="98082" tIns="49041" rIns="98082" bIns="49041" anchor="ctr"/>
                      <a:lstStyle/>
                      <a:p>
                        <a:pPr algn="ctr" defTabSz="981075">
                          <a:defRPr/>
                        </a:pPr>
                        <a:endParaRPr lang="pt-BR" sz="3200" b="1" dirty="0">
                          <a:solidFill>
                            <a:schemeClr val="bg1"/>
                          </a:solidFill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36" name="CaixaDeTexto 35"/>
                      <p:cNvSpPr txBox="1"/>
                      <p:nvPr/>
                    </p:nvSpPr>
                    <p:spPr>
                      <a:xfrm>
                        <a:off x="2592523" y="2941251"/>
                        <a:ext cx="1218940" cy="25916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lnSpc>
                            <a:spcPts val="1000"/>
                          </a:lnSpc>
                          <a:defRPr/>
                        </a:pPr>
                        <a:r>
                          <a:rPr lang="pt-BR" sz="1600" b="1" dirty="0">
                            <a:solidFill>
                              <a:schemeClr val="bg1"/>
                            </a:solidFill>
                            <a:latin typeface="+mj-lt"/>
                          </a:rPr>
                          <a:t>eventos</a:t>
                        </a:r>
                      </a:p>
                    </p:txBody>
                  </p:sp>
                </p:grpSp>
              </p:grpSp>
              <p:grpSp>
                <p:nvGrpSpPr>
                  <p:cNvPr id="23" name="Grupo 100"/>
                  <p:cNvGrpSpPr>
                    <a:grpSpLocks/>
                  </p:cNvGrpSpPr>
                  <p:nvPr/>
                </p:nvGrpSpPr>
                <p:grpSpPr bwMode="auto">
                  <a:xfrm>
                    <a:off x="4919687" y="1674411"/>
                    <a:ext cx="3370684" cy="1834077"/>
                    <a:chOff x="4772629" y="1682695"/>
                    <a:chExt cx="3064259" cy="1667341"/>
                  </a:xfrm>
                </p:grpSpPr>
                <p:sp>
                  <p:nvSpPr>
                    <p:cNvPr id="29" name="Arco 28"/>
                    <p:cNvSpPr/>
                    <p:nvPr/>
                  </p:nvSpPr>
                  <p:spPr>
                    <a:xfrm>
                      <a:off x="4772629" y="2218264"/>
                      <a:ext cx="2636812" cy="1131772"/>
                    </a:xfrm>
                    <a:prstGeom prst="arc">
                      <a:avLst>
                        <a:gd name="adj1" fmla="val 11423949"/>
                        <a:gd name="adj2" fmla="val 19934096"/>
                      </a:avLst>
                    </a:prstGeom>
                    <a:ln w="19050">
                      <a:solidFill>
                        <a:srgbClr val="395193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lnSpc>
                          <a:spcPts val="1400"/>
                        </a:lnSpc>
                        <a:defRPr/>
                      </a:pPr>
                      <a:endParaRPr lang="pt-BR" sz="3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  <p:grpSp>
                  <p:nvGrpSpPr>
                    <p:cNvPr id="30" name="Grupo 1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683490" y="1682695"/>
                      <a:ext cx="1153398" cy="1097126"/>
                      <a:chOff x="6711559" y="623441"/>
                      <a:chExt cx="1395613" cy="1327521"/>
                    </a:xfrm>
                  </p:grpSpPr>
                  <p:sp>
                    <p:nvSpPr>
                      <p:cNvPr id="31" name="Elipse 30"/>
                      <p:cNvSpPr/>
                      <p:nvPr/>
                    </p:nvSpPr>
                    <p:spPr bwMode="gray">
                      <a:xfrm>
                        <a:off x="6711559" y="623441"/>
                        <a:ext cx="1302763" cy="1327521"/>
                      </a:xfrm>
                      <a:prstGeom prst="ellipse">
                        <a:avLst/>
                      </a:prstGeom>
                      <a:solidFill>
                        <a:srgbClr val="FFDC0D"/>
                      </a:solidFill>
                      <a:ln w="28575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lIns="98082" tIns="49041" rIns="98082" bIns="49041" anchor="ctr"/>
                      <a:lstStyle/>
                      <a:p>
                        <a:pPr algn="ctr" defTabSz="981075">
                          <a:lnSpc>
                            <a:spcPts val="1400"/>
                          </a:lnSpc>
                          <a:defRPr/>
                        </a:pPr>
                        <a:endParaRPr lang="pt-BR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32" name="CaixaDeTexto 31"/>
                      <p:cNvSpPr txBox="1"/>
                      <p:nvPr/>
                    </p:nvSpPr>
                    <p:spPr>
                      <a:xfrm>
                        <a:off x="6737753" y="1046151"/>
                        <a:ext cx="1369419" cy="53038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>
                          <a:lnSpc>
                            <a:spcPts val="1400"/>
                          </a:lnSpc>
                          <a:defRPr/>
                        </a:pPr>
                        <a:r>
                          <a:rPr lang="pt-BR" sz="1600" b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  <a:t>promoções</a:t>
                        </a:r>
                      </a:p>
                      <a:p>
                        <a:pPr>
                          <a:lnSpc>
                            <a:spcPts val="1400"/>
                          </a:lnSpc>
                          <a:defRPr/>
                        </a:pPr>
                        <a:r>
                          <a:rPr lang="pt-BR" sz="1600" b="1" dirty="0" err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  <a:t>on</a:t>
                        </a:r>
                        <a:r>
                          <a:rPr lang="pt-BR" sz="1600" b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</a:rPr>
                          <a:t> site</a:t>
                        </a:r>
                      </a:p>
                    </p:txBody>
                  </p:sp>
                </p:grpSp>
              </p:grpSp>
            </p:grpSp>
          </p:grpSp>
          <p:grpSp>
            <p:nvGrpSpPr>
              <p:cNvPr id="9" name="Grupo 86"/>
              <p:cNvGrpSpPr>
                <a:grpSpLocks/>
              </p:cNvGrpSpPr>
              <p:nvPr/>
            </p:nvGrpSpPr>
            <p:grpSpPr bwMode="auto">
              <a:xfrm>
                <a:off x="3713133" y="512033"/>
                <a:ext cx="1216080" cy="1429152"/>
                <a:chOff x="3713133" y="512033"/>
                <a:chExt cx="1216080" cy="1429152"/>
              </a:xfrm>
            </p:grpSpPr>
            <p:sp>
              <p:nvSpPr>
                <p:cNvPr id="10" name="Elipse 9"/>
                <p:cNvSpPr/>
                <p:nvPr/>
              </p:nvSpPr>
              <p:spPr bwMode="gray">
                <a:xfrm>
                  <a:off x="4197342" y="512033"/>
                  <a:ext cx="681069" cy="68122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2857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lIns="98082" tIns="49041" rIns="98082" bIns="49041" anchor="ctr"/>
                <a:lstStyle/>
                <a:p>
                  <a:pPr algn="ctr" defTabSz="981075">
                    <a:defRPr/>
                  </a:pPr>
                  <a:endParaRPr lang="pt-BR" sz="3200" b="1" dirty="0">
                    <a:solidFill>
                      <a:schemeClr val="bg1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1" name="CaixaDeTexto 10"/>
                <p:cNvSpPr txBox="1"/>
                <p:nvPr/>
              </p:nvSpPr>
              <p:spPr>
                <a:xfrm>
                  <a:off x="4171941" y="796275"/>
                  <a:ext cx="757272" cy="235606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lnSpc>
                      <a:spcPts val="1000"/>
                    </a:lnSpc>
                    <a:defRPr/>
                  </a:pPr>
                  <a:r>
                    <a:rPr lang="pt-BR" sz="1400" b="1" dirty="0">
                      <a:solidFill>
                        <a:schemeClr val="bg1"/>
                      </a:solidFill>
                      <a:latin typeface="+mj-lt"/>
                    </a:rPr>
                    <a:t>RP</a:t>
                  </a:r>
                </a:p>
              </p:txBody>
            </p:sp>
            <p:sp>
              <p:nvSpPr>
                <p:cNvPr id="12" name="Arco 11"/>
                <p:cNvSpPr/>
                <p:nvPr/>
              </p:nvSpPr>
              <p:spPr>
                <a:xfrm rot="13195796">
                  <a:off x="3713133" y="732757"/>
                  <a:ext cx="639791" cy="1208428"/>
                </a:xfrm>
                <a:prstGeom prst="arc">
                  <a:avLst>
                    <a:gd name="adj1" fmla="val 7076703"/>
                    <a:gd name="adj2" fmla="val 13707070"/>
                  </a:avLst>
                </a:prstGeom>
                <a:ln w="19050">
                  <a:solidFill>
                    <a:srgbClr val="395193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lnSpc>
                      <a:spcPts val="1400"/>
                    </a:lnSpc>
                    <a:defRPr/>
                  </a:pPr>
                  <a:endParaRPr lang="pt-BR" sz="3200" b="1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6" name="Source"/>
          <p:cNvSpPr txBox="1"/>
          <p:nvPr/>
        </p:nvSpPr>
        <p:spPr>
          <a:xfrm>
            <a:off x="482599" y="1447800"/>
            <a:ext cx="8890000" cy="36933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b"/>
          </a:blipFill>
        </p:spPr>
        <p:txBody>
          <a:bodyPr lIns="0" tIns="0" rIns="0" bIns="91440" anchor="b">
            <a:spAutoFit/>
          </a:bodyPr>
          <a:lstStyle/>
          <a:p>
            <a:pPr>
              <a:defRPr/>
            </a:pPr>
            <a:r>
              <a:rPr lang="pt-BR" b="1" cap="all" dirty="0"/>
              <a:t>MOBILE PASSOU A SER Um dos principais CONSOLIDADOR DE DEMANDA ONLINE</a:t>
            </a:r>
          </a:p>
        </p:txBody>
      </p:sp>
    </p:spTree>
    <p:extLst>
      <p:ext uri="{BB962C8B-B14F-4D97-AF65-F5344CB8AC3E}">
        <p14:creationId xmlns:p14="http://schemas.microsoft.com/office/powerpoint/2010/main" val="146545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plataforma mobile tem estratégia dedicada</a:t>
            </a:r>
          </a:p>
        </p:txBody>
      </p:sp>
      <p:pic>
        <p:nvPicPr>
          <p:cNvPr id="7" name="Picture 1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 t="2778" b="8333"/>
          <a:stretch>
            <a:fillRect/>
          </a:stretch>
        </p:blipFill>
        <p:spPr bwMode="auto">
          <a:xfrm>
            <a:off x="533400" y="1632433"/>
            <a:ext cx="1427408" cy="225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6" cstate="print"/>
          <a:srcRect t="4532" b="10498"/>
          <a:stretch>
            <a:fillRect/>
          </a:stretch>
        </p:blipFill>
        <p:spPr bwMode="auto">
          <a:xfrm>
            <a:off x="2133600" y="1646920"/>
            <a:ext cx="1493081" cy="228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7" cstate="print"/>
          <a:srcRect t="4281" b="14374"/>
          <a:stretch>
            <a:fillRect/>
          </a:stretch>
        </p:blipFill>
        <p:spPr bwMode="auto">
          <a:xfrm>
            <a:off x="3733800" y="1676400"/>
            <a:ext cx="1445801" cy="224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8"/>
          <p:cNvSpPr txBox="1"/>
          <p:nvPr>
            <p:custDataLst>
              <p:tags r:id="rId1"/>
            </p:custDataLst>
          </p:nvPr>
        </p:nvSpPr>
        <p:spPr>
          <a:xfrm>
            <a:off x="609600" y="1295400"/>
            <a:ext cx="4724400" cy="3359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/>
          <a:p>
            <a:pPr algn="ctr" defTabSz="914400"/>
            <a:r>
              <a:rPr lang="pt-BR" sz="1600" b="1" cap="all" dirty="0">
                <a:solidFill>
                  <a:prstClr val="black"/>
                </a:solidFill>
              </a:rPr>
              <a:t>download</a:t>
            </a:r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/>
          <a:stretch>
            <a:fillRect/>
          </a:stretch>
        </p:blipFill>
        <p:spPr bwMode="auto">
          <a:xfrm>
            <a:off x="478450" y="4572001"/>
            <a:ext cx="1502750" cy="21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10" cstate="print"/>
          <a:srcRect t="4762" b="7936"/>
          <a:stretch>
            <a:fillRect/>
          </a:stretch>
        </p:blipFill>
        <p:spPr bwMode="auto">
          <a:xfrm>
            <a:off x="2133600" y="4580351"/>
            <a:ext cx="1442967" cy="211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11" cstate="print"/>
          <a:srcRect t="4661"/>
          <a:stretch>
            <a:fillRect/>
          </a:stretch>
        </p:blipFill>
        <p:spPr bwMode="auto">
          <a:xfrm>
            <a:off x="3749748" y="4572001"/>
            <a:ext cx="143185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8"/>
          <p:cNvSpPr txBox="1"/>
          <p:nvPr>
            <p:custDataLst>
              <p:tags r:id="rId2"/>
            </p:custDataLst>
          </p:nvPr>
        </p:nvSpPr>
        <p:spPr>
          <a:xfrm>
            <a:off x="6400800" y="1310931"/>
            <a:ext cx="4724400" cy="3359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/>
          <a:p>
            <a:pPr algn="ctr" defTabSz="914400"/>
            <a:r>
              <a:rPr lang="pt-BR" sz="1600" b="1" cap="all" dirty="0">
                <a:solidFill>
                  <a:prstClr val="black"/>
                </a:solidFill>
              </a:rPr>
              <a:t>performance</a:t>
            </a:r>
          </a:p>
        </p:txBody>
      </p:sp>
      <p:sp>
        <p:nvSpPr>
          <p:cNvPr id="16" name="TextBox 8"/>
          <p:cNvSpPr txBox="1"/>
          <p:nvPr>
            <p:custDataLst>
              <p:tags r:id="rId3"/>
            </p:custDataLst>
          </p:nvPr>
        </p:nvSpPr>
        <p:spPr>
          <a:xfrm>
            <a:off x="533400" y="4236011"/>
            <a:ext cx="4724400" cy="3359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/>
          <a:p>
            <a:pPr algn="ctr" defTabSz="914400"/>
            <a:r>
              <a:rPr lang="pt-BR" sz="1600" b="1" cap="all" dirty="0">
                <a:solidFill>
                  <a:prstClr val="black"/>
                </a:solidFill>
              </a:rPr>
              <a:t>engajamento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6553200" y="1719171"/>
            <a:ext cx="1828800" cy="3356910"/>
            <a:chOff x="420317" y="996285"/>
            <a:chExt cx="2281940" cy="4035342"/>
          </a:xfrm>
        </p:grpSpPr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317" y="996285"/>
              <a:ext cx="2281940" cy="4035342"/>
            </a:xfrm>
            <a:prstGeom prst="rect">
              <a:avLst/>
            </a:prstGeom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3"/>
            <a:srcRect t="3787"/>
            <a:stretch>
              <a:fillRect/>
            </a:stretch>
          </p:blipFill>
          <p:spPr bwMode="auto">
            <a:xfrm>
              <a:off x="632315" y="1508496"/>
              <a:ext cx="1826206" cy="3123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0" name="Grupo 19"/>
          <p:cNvGrpSpPr/>
          <p:nvPr/>
        </p:nvGrpSpPr>
        <p:grpSpPr>
          <a:xfrm>
            <a:off x="9116607" y="1672034"/>
            <a:ext cx="1863014" cy="3451184"/>
            <a:chOff x="3230843" y="1014096"/>
            <a:chExt cx="1988742" cy="4060063"/>
          </a:xfrm>
        </p:grpSpPr>
        <p:pic>
          <p:nvPicPr>
            <p:cNvPr id="21" name="Picture 11" descr="C:\Users\daguiar\AppData\Local\Temp\tela_iphone_mobile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843" y="1014096"/>
              <a:ext cx="1988742" cy="4060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Grupo 21"/>
            <p:cNvGrpSpPr/>
            <p:nvPr/>
          </p:nvGrpSpPr>
          <p:grpSpPr>
            <a:xfrm>
              <a:off x="3353522" y="1615734"/>
              <a:ext cx="1740335" cy="2849546"/>
              <a:chOff x="401856" y="1549440"/>
              <a:chExt cx="1740335" cy="2849546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15"/>
              <a:srcRect b="7755"/>
              <a:stretch>
                <a:fillRect/>
              </a:stretch>
            </p:blipFill>
            <p:spPr bwMode="auto">
              <a:xfrm>
                <a:off x="401856" y="1549440"/>
                <a:ext cx="1740335" cy="28495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4" name="Retângulo 23"/>
              <p:cNvSpPr/>
              <p:nvPr/>
            </p:nvSpPr>
            <p:spPr>
              <a:xfrm>
                <a:off x="497392" y="2926080"/>
                <a:ext cx="329544" cy="556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" name="Retângulo 24"/>
              <p:cNvSpPr/>
              <p:nvPr/>
            </p:nvSpPr>
            <p:spPr>
              <a:xfrm>
                <a:off x="856518" y="2839950"/>
                <a:ext cx="329544" cy="556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84088"/>
              <a:stretch>
                <a:fillRect/>
              </a:stretch>
            </p:blipFill>
            <p:spPr bwMode="auto">
              <a:xfrm>
                <a:off x="473539" y="2911511"/>
                <a:ext cx="540000" cy="133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75037" r="27323" b="16327"/>
              <a:stretch>
                <a:fillRect/>
              </a:stretch>
            </p:blipFill>
            <p:spPr bwMode="auto">
              <a:xfrm>
                <a:off x="797978" y="2814592"/>
                <a:ext cx="447023" cy="82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Retângulo 27"/>
              <p:cNvSpPr/>
              <p:nvPr/>
            </p:nvSpPr>
            <p:spPr>
              <a:xfrm>
                <a:off x="1258103" y="2922946"/>
                <a:ext cx="721772" cy="667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9" name="Picture 3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84088"/>
              <a:stretch>
                <a:fillRect/>
              </a:stretch>
            </p:blipFill>
            <p:spPr bwMode="auto">
              <a:xfrm>
                <a:off x="1356781" y="2922946"/>
                <a:ext cx="540000" cy="133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Retângulo 29"/>
              <p:cNvSpPr/>
              <p:nvPr/>
            </p:nvSpPr>
            <p:spPr>
              <a:xfrm>
                <a:off x="1304361" y="2566187"/>
                <a:ext cx="322420" cy="3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>
              <a:blip r:embed="rId16"/>
              <a:srcRect l="15446" r="13328" b="46413"/>
              <a:stretch>
                <a:fillRect/>
              </a:stretch>
            </p:blipFill>
            <p:spPr bwMode="auto">
              <a:xfrm>
                <a:off x="1400551" y="2639022"/>
                <a:ext cx="215597" cy="25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2" name="CaixaDeTexto 31"/>
          <p:cNvSpPr txBox="1"/>
          <p:nvPr/>
        </p:nvSpPr>
        <p:spPr>
          <a:xfrm>
            <a:off x="6553200" y="5181600"/>
            <a:ext cx="3626231" cy="139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212164"/>
                </a:solidFill>
                <a:latin typeface="Arial"/>
                <a:ea typeface="Adobe Fangsong Std R" pitchFamily="18" charset="-128"/>
                <a:cs typeface="Arial"/>
              </a:rPr>
              <a:t>Campanhas adaptadas ao Mobile</a:t>
            </a:r>
          </a:p>
          <a:p>
            <a:pPr>
              <a:lnSpc>
                <a:spcPct val="120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dobe Fangsong Std R" pitchFamily="18" charset="-128"/>
                <a:cs typeface="Arial"/>
              </a:rPr>
              <a:t>E-mails responsivos</a:t>
            </a:r>
          </a:p>
          <a:p>
            <a:pPr>
              <a:lnSpc>
                <a:spcPct val="120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dobe Fangsong Std R" pitchFamily="18" charset="-128"/>
                <a:cs typeface="Arial"/>
              </a:rPr>
              <a:t>Textos mais curtos</a:t>
            </a:r>
          </a:p>
          <a:p>
            <a:pPr>
              <a:lnSpc>
                <a:spcPct val="120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dobe Fangsong Std R" pitchFamily="18" charset="-128"/>
                <a:cs typeface="Arial"/>
              </a:rPr>
              <a:t>Imagens mais claras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115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Tendências que movimentam o e-commerce no Brasil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984773" y="1688068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Lato" panose="020F0502020204030203" pitchFamily="34" charset="0"/>
              </a:rPr>
              <a:t>Mobile</a:t>
            </a:r>
            <a:endParaRPr lang="pt-BR" b="1" dirty="0">
              <a:latin typeface="Lato" panose="020F0502020204030203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267200" y="1676400"/>
            <a:ext cx="347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Lato" panose="020F0502020204030203" pitchFamily="34" charset="0"/>
              </a:rPr>
              <a:t>Comportamento do consumidor</a:t>
            </a:r>
            <a:endParaRPr lang="pt-BR" b="1" dirty="0">
              <a:latin typeface="Lato" panose="020F0502020204030203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8686800" y="1676400"/>
            <a:ext cx="14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Lato" panose="020F0502020204030203" pitchFamily="34" charset="0"/>
              </a:rPr>
              <a:t>Marketplace</a:t>
            </a:r>
            <a:endParaRPr lang="pt-BR" b="1" dirty="0">
              <a:latin typeface="Lato" panose="020F0502020204030203" pitchFamily="34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76" y="2277728"/>
            <a:ext cx="3231624" cy="282767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376" y="2277728"/>
            <a:ext cx="3231624" cy="2827672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576" y="2286000"/>
            <a:ext cx="3231624" cy="2827672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388376" y="2277728"/>
            <a:ext cx="3231624" cy="2827672"/>
          </a:xfrm>
          <a:prstGeom prst="rect">
            <a:avLst/>
          </a:prstGeom>
          <a:noFill/>
          <a:ln w="825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265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Geração Millenium vem modificando o perfil dos consumidores</a:t>
            </a:r>
          </a:p>
        </p:txBody>
      </p:sp>
      <p:sp>
        <p:nvSpPr>
          <p:cNvPr id="5" name="Retângulo 4"/>
          <p:cNvSpPr/>
          <p:nvPr/>
        </p:nvSpPr>
        <p:spPr>
          <a:xfrm>
            <a:off x="381000" y="6248400"/>
            <a:ext cx="4953000" cy="304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Fonte: </a:t>
            </a:r>
            <a:r>
              <a:rPr lang="en-US" sz="1400" b="1" dirty="0">
                <a:solidFill>
                  <a:schemeClr val="tx1"/>
                </a:solidFill>
              </a:rPr>
              <a:t>Internet Trends 2016 – Code Conference, Mary Meeker </a:t>
            </a:r>
            <a:endParaRPr lang="pt-BR" sz="1400" b="1" dirty="0">
              <a:solidFill>
                <a:schemeClr val="tx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0"/>
          <a:stretch/>
        </p:blipFill>
        <p:spPr>
          <a:xfrm>
            <a:off x="3369754" y="1245230"/>
            <a:ext cx="1504938" cy="134557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039" y="1245230"/>
            <a:ext cx="1345570" cy="134557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0"/>
          <a:stretch/>
        </p:blipFill>
        <p:spPr>
          <a:xfrm>
            <a:off x="7631168" y="1245230"/>
            <a:ext cx="1504938" cy="134557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0"/>
          <a:stretch/>
        </p:blipFill>
        <p:spPr>
          <a:xfrm>
            <a:off x="9770554" y="1245230"/>
            <a:ext cx="1504938" cy="134557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533400" y="2654153"/>
            <a:ext cx="2438400" cy="608533"/>
          </a:xfrm>
          <a:prstGeom prst="rect">
            <a:avLst/>
          </a:prstGeom>
          <a:solidFill>
            <a:srgbClr val="2C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fontAlgn="t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Idade Adulta: 18-33 anos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33400" y="3325140"/>
            <a:ext cx="2438400" cy="608533"/>
          </a:xfrm>
          <a:prstGeom prst="rect">
            <a:avLst/>
          </a:prstGeom>
          <a:solidFill>
            <a:srgbClr val="2C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fontAlgn="t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Localização Metropolitana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Idade Adulta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533400" y="4009583"/>
            <a:ext cx="2438400" cy="608533"/>
          </a:xfrm>
          <a:prstGeom prst="rect">
            <a:avLst/>
          </a:prstGeom>
          <a:solidFill>
            <a:srgbClr val="2C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fontAlgn="t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Status de Matrimonio entre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Idade Adulta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33400" y="4687298"/>
            <a:ext cx="2438400" cy="608533"/>
          </a:xfrm>
          <a:prstGeom prst="rect">
            <a:avLst/>
          </a:prstGeom>
          <a:solidFill>
            <a:srgbClr val="2C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fontAlgn="t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Educação por gênero c/ faculdade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Idade Adulta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533400" y="5365014"/>
            <a:ext cx="2438400" cy="608533"/>
          </a:xfrm>
          <a:prstGeom prst="rect">
            <a:avLst/>
          </a:prstGeom>
          <a:solidFill>
            <a:srgbClr val="2C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fontAlgn="t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Empregados por  gênero entre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Idade Adulta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139049" y="2667528"/>
            <a:ext cx="1966351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1963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3139049" y="3325140"/>
            <a:ext cx="1966351" cy="60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64%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3139049" y="4009583"/>
            <a:ext cx="1966351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64%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3139049" y="4687298"/>
            <a:ext cx="1966351" cy="60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 homem /</a:t>
            </a:r>
          </a:p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 mulher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3139049" y="5378389"/>
            <a:ext cx="1966351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78% homem /</a:t>
            </a:r>
          </a:p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38% mulher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5272649" y="2658132"/>
            <a:ext cx="1966351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1980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5272649" y="3325140"/>
            <a:ext cx="1966351" cy="60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68%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5272649" y="4009583"/>
            <a:ext cx="1966351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49%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5272649" y="4687298"/>
            <a:ext cx="1966351" cy="60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17% homem /</a:t>
            </a:r>
          </a:p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14% mulher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5272649" y="5368993"/>
            <a:ext cx="1966351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78% homem /</a:t>
            </a:r>
          </a:p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mulher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7406249" y="2648736"/>
            <a:ext cx="1966351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1998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7406249" y="3325140"/>
            <a:ext cx="1966351" cy="60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83%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7406249" y="4009583"/>
            <a:ext cx="1966351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38%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7406249" y="4687298"/>
            <a:ext cx="1966351" cy="60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18% homem /</a:t>
            </a:r>
          </a:p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mulher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7406249" y="5359597"/>
            <a:ext cx="1966351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78% homem /</a:t>
            </a:r>
          </a:p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69% mulher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9539849" y="2639340"/>
            <a:ext cx="1966351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2014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9539849" y="3325140"/>
            <a:ext cx="1966351" cy="60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86%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9539849" y="4009583"/>
            <a:ext cx="1966351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28%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9539849" y="4687298"/>
            <a:ext cx="1966351" cy="60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21% homem /</a:t>
            </a:r>
          </a:p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27% mulher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9539849" y="5350201"/>
            <a:ext cx="1966351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68% homem /</a:t>
            </a:r>
          </a:p>
          <a:p>
            <a:pPr algn="ctr" fontAlgn="t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63% mulher</a:t>
            </a:r>
          </a:p>
        </p:txBody>
      </p:sp>
      <p:sp>
        <p:nvSpPr>
          <p:cNvPr id="4" name="Retângulo 3"/>
          <p:cNvSpPr/>
          <p:nvPr/>
        </p:nvSpPr>
        <p:spPr>
          <a:xfrm>
            <a:off x="3657601" y="2362200"/>
            <a:ext cx="1217092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2"/>
                </a:solidFill>
              </a:rPr>
              <a:t>Veteranos</a:t>
            </a:r>
            <a:endParaRPr lang="pt-BR" b="1" dirty="0">
              <a:solidFill>
                <a:schemeClr val="tx2"/>
              </a:solidFill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5486400" y="2362200"/>
            <a:ext cx="1619865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2"/>
                </a:solidFill>
              </a:rPr>
              <a:t>Baby Boomers</a:t>
            </a:r>
            <a:endParaRPr lang="pt-BR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41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Geração Millenium vem modificando o perfil dos consumidores</a:t>
            </a:r>
          </a:p>
        </p:txBody>
      </p:sp>
      <p:sp>
        <p:nvSpPr>
          <p:cNvPr id="9" name="Retângulo 8"/>
          <p:cNvSpPr/>
          <p:nvPr/>
        </p:nvSpPr>
        <p:spPr>
          <a:xfrm>
            <a:off x="381000" y="6248400"/>
            <a:ext cx="4953000" cy="304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Fonte: </a:t>
            </a:r>
            <a:r>
              <a:rPr lang="en-US" sz="1400" b="1" dirty="0">
                <a:solidFill>
                  <a:schemeClr val="tx1"/>
                </a:solidFill>
              </a:rPr>
              <a:t>Internet Trends 2016 – Code Conference, Mary Meeker </a:t>
            </a:r>
            <a:endParaRPr lang="pt-BR" sz="1400" b="1" dirty="0">
              <a:solidFill>
                <a:schemeClr val="tx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81000" y="6248400"/>
            <a:ext cx="4953000" cy="304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Fonte: </a:t>
            </a:r>
            <a:r>
              <a:rPr lang="en-US" sz="1400" b="1" dirty="0">
                <a:solidFill>
                  <a:schemeClr val="tx1"/>
                </a:solidFill>
              </a:rPr>
              <a:t>Internet Trends 2016 – Code Conference, Mary Meeker </a:t>
            </a:r>
            <a:endParaRPr lang="pt-BR" sz="1400" b="1" dirty="0">
              <a:solidFill>
                <a:schemeClr val="tx1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0"/>
          <a:stretch/>
        </p:blipFill>
        <p:spPr>
          <a:xfrm>
            <a:off x="2529105" y="1245230"/>
            <a:ext cx="1504938" cy="134557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606" y="1245230"/>
            <a:ext cx="1345570" cy="134557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0"/>
          <a:stretch/>
        </p:blipFill>
        <p:spPr>
          <a:xfrm>
            <a:off x="7356739" y="1245230"/>
            <a:ext cx="1504938" cy="134557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0"/>
          <a:stretch/>
        </p:blipFill>
        <p:spPr>
          <a:xfrm>
            <a:off x="9770555" y="1245230"/>
            <a:ext cx="1504938" cy="134557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533400" y="2654154"/>
            <a:ext cx="1524000" cy="336437"/>
          </a:xfrm>
          <a:prstGeom prst="rect">
            <a:avLst/>
          </a:prstGeom>
          <a:solidFill>
            <a:srgbClr val="2C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fontAlgn="t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Nascimento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533400" y="3038411"/>
            <a:ext cx="1524000" cy="761470"/>
          </a:xfrm>
          <a:prstGeom prst="rect">
            <a:avLst/>
          </a:prstGeom>
          <a:solidFill>
            <a:srgbClr val="2C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fontAlgn="t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Valores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533400" y="3847701"/>
            <a:ext cx="1524000" cy="918752"/>
          </a:xfrm>
          <a:prstGeom prst="rect">
            <a:avLst/>
          </a:prstGeom>
          <a:solidFill>
            <a:srgbClr val="2C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fontAlgn="t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Trabalho e vida pessoal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533400" y="4814273"/>
            <a:ext cx="1524000" cy="502920"/>
          </a:xfrm>
          <a:prstGeom prst="rect">
            <a:avLst/>
          </a:prstGeom>
          <a:solidFill>
            <a:srgbClr val="2C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fontAlgn="t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Orientação financeira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533400" y="5365014"/>
            <a:ext cx="1524000" cy="608533"/>
          </a:xfrm>
          <a:prstGeom prst="rect">
            <a:avLst/>
          </a:prstGeom>
          <a:solidFill>
            <a:srgbClr val="2C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fontAlgn="t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2091933" y="2667529"/>
            <a:ext cx="2379284" cy="323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1928 - 1945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2091932" y="3038411"/>
            <a:ext cx="2379285" cy="7614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 indent="-144000" fontAlgn="t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Disciplina</a:t>
            </a:r>
          </a:p>
          <a:p>
            <a:pPr marL="144000" indent="-144000" fontAlgn="t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Dedicação</a:t>
            </a:r>
          </a:p>
          <a:p>
            <a:pPr marL="144000" indent="-144000" fontAlgn="t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Foco na Família</a:t>
            </a:r>
          </a:p>
          <a:p>
            <a:pPr marL="144000" indent="-144000" fontAlgn="t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Patriotismo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2091932" y="3847701"/>
            <a:ext cx="2379285" cy="918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 indent="-144000" fontAlgn="t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Trabalha duro para manter o emprego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2091932" y="4814273"/>
            <a:ext cx="2379285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ts val="1300"/>
              </a:lnSpc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Economizar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2091932" y="5378389"/>
            <a:ext cx="2379285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ts val="1300"/>
              </a:lnSpc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Assimilaram para manter-se informados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4505750" y="2658133"/>
            <a:ext cx="2379284" cy="3324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1946 - 1964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505749" y="3038411"/>
            <a:ext cx="2379285" cy="7614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 indent="-144000" fontAlgn="t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 é possível</a:t>
            </a:r>
          </a:p>
          <a:p>
            <a:pPr marL="144000" indent="-144000" fontAlgn="t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Oportunidade igual</a:t>
            </a:r>
          </a:p>
          <a:p>
            <a:pPr marL="144000" indent="-144000" fontAlgn="t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Autoridade da pergunta</a:t>
            </a:r>
          </a:p>
          <a:p>
            <a:pPr marL="144000" indent="-144000" fontAlgn="t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Gratificação pessoal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4505749" y="3847701"/>
            <a:ext cx="2379285" cy="918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 indent="-144000" fontAlgn="t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Foco na carreira</a:t>
            </a:r>
          </a:p>
          <a:p>
            <a:pPr marL="144000" indent="-144000" fontAlgn="t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Família não esta em primeiro lugar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4505749" y="4814273"/>
            <a:ext cx="2379285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ts val="1300"/>
              </a:lnSpc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Comprar agora, pagar depois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4505749" y="5368993"/>
            <a:ext cx="2379285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ts val="1300"/>
              </a:lnSpc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Utilizam para trabalhar e manter contato via mídias sociais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6919567" y="2648737"/>
            <a:ext cx="2379284" cy="341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1965 - 1980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6919566" y="3038411"/>
            <a:ext cx="2379285" cy="7614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 indent="-144000" fontAlgn="t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Independente</a:t>
            </a:r>
          </a:p>
          <a:p>
            <a:pPr marL="144000" indent="-144000" fontAlgn="t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Pragmática</a:t>
            </a:r>
          </a:p>
          <a:p>
            <a:pPr marL="144000" indent="-144000" fontAlgn="t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Empresarial</a:t>
            </a:r>
          </a:p>
          <a:p>
            <a:pPr marL="144000" indent="-144000" fontAlgn="t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 dependência%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6919566" y="3847701"/>
            <a:ext cx="2379285" cy="918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 indent="-144000" fontAlgn="t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Trabalho e vida pessoal em equilíbrio.</a:t>
            </a:r>
          </a:p>
          <a:p>
            <a:pPr marL="144000" indent="-144000" fontAlgn="t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é </a:t>
            </a:r>
            <a:r>
              <a:rPr lang="pt-BR" sz="1400" b="1" dirty="0" err="1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workaholic</a:t>
            </a: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como os pais “baby </a:t>
            </a:r>
            <a:r>
              <a:rPr lang="pt-BR" sz="1400" b="1" dirty="0" err="1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boomers</a:t>
            </a: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6919566" y="4814273"/>
            <a:ext cx="2379285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ts val="1300"/>
              </a:lnSpc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Conservador, cauteloso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6919566" y="5359597"/>
            <a:ext cx="2379285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ts val="1300"/>
              </a:lnSpc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Assimilaram perfeitamente e utilizam com frequência no dia a dia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9333382" y="2639341"/>
            <a:ext cx="2379285" cy="3512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1981 - 1996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9333382" y="3038411"/>
            <a:ext cx="2379285" cy="7614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 indent="-144000" fontAlgn="t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Interesses Globais</a:t>
            </a:r>
          </a:p>
          <a:p>
            <a:pPr marL="144000" indent="-144000" fontAlgn="t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Otimistas</a:t>
            </a:r>
          </a:p>
          <a:p>
            <a:pPr marL="144000" indent="-144000" fontAlgn="t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Tolerantes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9333382" y="3847701"/>
            <a:ext cx="2379285" cy="918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 indent="-144000" fontAlgn="t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Autodesenvolvimento</a:t>
            </a:r>
          </a:p>
          <a:p>
            <a:pPr marL="144000" indent="-144000" fontAlgn="t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Visão ampliada sobre trabalho/ Vida Pessoal incluindo serviço a comunidade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9333382" y="4814273"/>
            <a:ext cx="2379285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ts val="1300"/>
              </a:lnSpc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Trabalha para gastar</a:t>
            </a:r>
          </a:p>
        </p:txBody>
      </p:sp>
      <p:sp>
        <p:nvSpPr>
          <p:cNvPr id="38" name="Retângulo 37"/>
          <p:cNvSpPr/>
          <p:nvPr/>
        </p:nvSpPr>
        <p:spPr>
          <a:xfrm>
            <a:off x="9333382" y="5350201"/>
            <a:ext cx="2379285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ts val="1300"/>
              </a:lnSpc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Integrados à tecnologia</a:t>
            </a:r>
          </a:p>
          <a:p>
            <a:pPr fontAlgn="t">
              <a:lnSpc>
                <a:spcPts val="1300"/>
              </a:lnSpc>
            </a:pP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1400" b="1" dirty="0" err="1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b="1" dirty="0" err="1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adopters</a:t>
            </a:r>
            <a:r>
              <a:rPr lang="pt-BR" sz="1400" b="1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de novas tecnologias</a:t>
            </a:r>
          </a:p>
        </p:txBody>
      </p:sp>
      <p:sp>
        <p:nvSpPr>
          <p:cNvPr id="39" name="Retângulo 38"/>
          <p:cNvSpPr/>
          <p:nvPr/>
        </p:nvSpPr>
        <p:spPr>
          <a:xfrm>
            <a:off x="3124200" y="2362200"/>
            <a:ext cx="1217092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2"/>
                </a:solidFill>
              </a:rPr>
              <a:t>Veteranos</a:t>
            </a:r>
            <a:endParaRPr lang="pt-BR" b="1" dirty="0">
              <a:solidFill>
                <a:schemeClr val="tx2"/>
              </a:solidFill>
            </a:endParaRPr>
          </a:p>
        </p:txBody>
      </p:sp>
      <p:sp>
        <p:nvSpPr>
          <p:cNvPr id="40" name="Retângulo 39"/>
          <p:cNvSpPr/>
          <p:nvPr/>
        </p:nvSpPr>
        <p:spPr>
          <a:xfrm>
            <a:off x="4952999" y="2362200"/>
            <a:ext cx="1619865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2"/>
                </a:solidFill>
              </a:rPr>
              <a:t>Baby Boomers</a:t>
            </a:r>
            <a:endParaRPr lang="pt-BR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6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331470"/>
            <a:ext cx="7957776" cy="430530"/>
          </a:xfrm>
        </p:spPr>
        <p:txBody>
          <a:bodyPr/>
          <a:lstStyle/>
          <a:p>
            <a:r>
              <a:rPr lang="pt-BR" dirty="0"/>
              <a:t>Qual é a melhor maneira de atender cada um dos perfis de consumidor?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81000" y="6248400"/>
            <a:ext cx="4953000" cy="304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Fonte: </a:t>
            </a:r>
            <a:r>
              <a:rPr lang="en-US" sz="1400" b="1" dirty="0">
                <a:solidFill>
                  <a:schemeClr val="tx1"/>
                </a:solidFill>
              </a:rPr>
              <a:t>Internet Trends 2016 – Code Conference, Mary Meeker </a:t>
            </a:r>
            <a:endParaRPr lang="pt-BR" sz="1400" b="1" dirty="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33400" y="3296717"/>
            <a:ext cx="1981200" cy="608533"/>
          </a:xfrm>
          <a:prstGeom prst="rect">
            <a:avLst/>
          </a:prstGeom>
          <a:solidFill>
            <a:srgbClr val="2C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fontAlgn="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Geração Y</a:t>
            </a:r>
          </a:p>
          <a:p>
            <a:pPr algn="r" fontAlgn="t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(1981 – 1999)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533400" y="4001567"/>
            <a:ext cx="1981200" cy="608533"/>
          </a:xfrm>
          <a:prstGeom prst="rect">
            <a:avLst/>
          </a:prstGeom>
          <a:solidFill>
            <a:srgbClr val="2C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fontAlgn="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Geração X</a:t>
            </a:r>
          </a:p>
          <a:p>
            <a:pPr algn="r" fontAlgn="t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(1961 – 1980)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533400" y="4693427"/>
            <a:ext cx="1981200" cy="608533"/>
          </a:xfrm>
          <a:prstGeom prst="rect">
            <a:avLst/>
          </a:prstGeom>
          <a:solidFill>
            <a:srgbClr val="2C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fontAlgn="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Baby 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Bloomers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t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(1945 – 1960)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533400" y="5384517"/>
            <a:ext cx="1981200" cy="608533"/>
          </a:xfrm>
          <a:prstGeom prst="rect">
            <a:avLst/>
          </a:prstGeom>
          <a:solidFill>
            <a:srgbClr val="2C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fontAlgn="t"/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Silent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t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(Antes de 1944)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2667000" y="3296717"/>
            <a:ext cx="1625084" cy="60853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b="1" dirty="0">
                <a:solidFill>
                  <a:srgbClr val="2C3377"/>
                </a:solidFill>
              </a:rPr>
              <a:t>24%</a:t>
            </a:r>
          </a:p>
          <a:p>
            <a:pPr algn="ctr" fontAlgn="ctr">
              <a:lnSpc>
                <a:spcPts val="1600"/>
              </a:lnSpc>
            </a:pPr>
            <a:r>
              <a:rPr lang="pt-BR" sz="1600" dirty="0">
                <a:solidFill>
                  <a:srgbClr val="2C3377"/>
                </a:solidFill>
              </a:rPr>
              <a:t>(1ª escolha)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2667000" y="4001567"/>
            <a:ext cx="1625084" cy="60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21%</a:t>
            </a:r>
          </a:p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(3ª escolha)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2667000" y="4693427"/>
            <a:ext cx="1625084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7%</a:t>
            </a:r>
          </a:p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(3ª escolha)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2667000" y="5384517"/>
            <a:ext cx="1625084" cy="60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2%</a:t>
            </a:r>
          </a:p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(3ª escolha)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701" y="1752600"/>
            <a:ext cx="1820975" cy="910487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138" y="1752600"/>
            <a:ext cx="1820975" cy="910487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75" y="1752600"/>
            <a:ext cx="1820975" cy="910487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012" y="1752600"/>
            <a:ext cx="1820975" cy="910487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49" y="1752600"/>
            <a:ext cx="1820975" cy="910487"/>
          </a:xfrm>
          <a:prstGeom prst="rect">
            <a:avLst/>
          </a:prstGeom>
        </p:spPr>
      </p:pic>
      <p:sp>
        <p:nvSpPr>
          <p:cNvPr id="42" name="Retângulo 41"/>
          <p:cNvSpPr/>
          <p:nvPr/>
        </p:nvSpPr>
        <p:spPr>
          <a:xfrm>
            <a:off x="4494711" y="3296717"/>
            <a:ext cx="1625084" cy="60853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24%</a:t>
            </a:r>
          </a:p>
          <a:p>
            <a:pPr algn="ctr" fontAlgn="ctr">
              <a:lnSpc>
                <a:spcPts val="1600"/>
              </a:lnSpc>
            </a:pPr>
            <a:r>
              <a:rPr lang="pt-BR" sz="1600" dirty="0">
                <a:solidFill>
                  <a:srgbClr val="2C3377"/>
                </a:solidFill>
              </a:rPr>
              <a:t>(1ª escolha)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4494711" y="4001567"/>
            <a:ext cx="1625084" cy="60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12%</a:t>
            </a:r>
          </a:p>
          <a:p>
            <a:pPr algn="ctr" fontAlgn="ctr">
              <a:lnSpc>
                <a:spcPts val="1600"/>
              </a:lnSpc>
            </a:pPr>
            <a:r>
              <a:rPr lang="pt-BR" sz="1600" dirty="0">
                <a:solidFill>
                  <a:srgbClr val="2C3377"/>
                </a:solidFill>
              </a:rPr>
              <a:t>(4ª escolha)</a:t>
            </a:r>
          </a:p>
        </p:txBody>
      </p:sp>
      <p:sp>
        <p:nvSpPr>
          <p:cNvPr id="44" name="Retângulo 43"/>
          <p:cNvSpPr/>
          <p:nvPr/>
        </p:nvSpPr>
        <p:spPr>
          <a:xfrm>
            <a:off x="4494711" y="4693427"/>
            <a:ext cx="1625084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2%</a:t>
            </a:r>
          </a:p>
          <a:p>
            <a:pPr algn="ctr" fontAlgn="ctr">
              <a:lnSpc>
                <a:spcPts val="1600"/>
              </a:lnSpc>
            </a:pPr>
            <a:r>
              <a:rPr lang="pt-BR" sz="1600" dirty="0">
                <a:solidFill>
                  <a:srgbClr val="2C3377"/>
                </a:solidFill>
              </a:rPr>
              <a:t>(5ª escolha)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4494711" y="5371142"/>
            <a:ext cx="1625084" cy="60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1%</a:t>
            </a:r>
          </a:p>
          <a:p>
            <a:pPr algn="ctr" fontAlgn="ctr">
              <a:lnSpc>
                <a:spcPts val="1600"/>
              </a:lnSpc>
            </a:pPr>
            <a:r>
              <a:rPr lang="pt-BR" sz="1600" dirty="0">
                <a:solidFill>
                  <a:srgbClr val="2C3377"/>
                </a:solidFill>
              </a:rPr>
              <a:t>(4ª escolha)</a:t>
            </a:r>
          </a:p>
        </p:txBody>
      </p:sp>
      <p:sp>
        <p:nvSpPr>
          <p:cNvPr id="58" name="Retângulo 57"/>
          <p:cNvSpPr/>
          <p:nvPr/>
        </p:nvSpPr>
        <p:spPr>
          <a:xfrm>
            <a:off x="6322422" y="3296717"/>
            <a:ext cx="1625084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21%</a:t>
            </a:r>
          </a:p>
          <a:p>
            <a:pPr algn="ctr" fontAlgn="ctr">
              <a:lnSpc>
                <a:spcPts val="1600"/>
              </a:lnSpc>
            </a:pPr>
            <a:r>
              <a:rPr lang="pt-BR" sz="1600" dirty="0">
                <a:solidFill>
                  <a:srgbClr val="2C3377"/>
                </a:solidFill>
              </a:rPr>
              <a:t>(3ª escolha)</a:t>
            </a:r>
          </a:p>
        </p:txBody>
      </p:sp>
      <p:sp>
        <p:nvSpPr>
          <p:cNvPr id="59" name="Retângulo 58"/>
          <p:cNvSpPr/>
          <p:nvPr/>
        </p:nvSpPr>
        <p:spPr>
          <a:xfrm>
            <a:off x="6322422" y="4001567"/>
            <a:ext cx="1625084" cy="60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28%</a:t>
            </a:r>
          </a:p>
          <a:p>
            <a:pPr algn="ctr" fontAlgn="ctr">
              <a:lnSpc>
                <a:spcPts val="1600"/>
              </a:lnSpc>
            </a:pPr>
            <a:r>
              <a:rPr lang="pt-BR" sz="1600" dirty="0">
                <a:solidFill>
                  <a:srgbClr val="2C3377"/>
                </a:solidFill>
              </a:rPr>
              <a:t>(2ª escolha)</a:t>
            </a:r>
          </a:p>
        </p:txBody>
      </p:sp>
      <p:sp>
        <p:nvSpPr>
          <p:cNvPr id="60" name="Retângulo 59"/>
          <p:cNvSpPr/>
          <p:nvPr/>
        </p:nvSpPr>
        <p:spPr>
          <a:xfrm>
            <a:off x="6322422" y="4693427"/>
            <a:ext cx="1625084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24%</a:t>
            </a:r>
          </a:p>
          <a:p>
            <a:pPr algn="ctr" fontAlgn="ctr">
              <a:lnSpc>
                <a:spcPts val="1600"/>
              </a:lnSpc>
            </a:pPr>
            <a:r>
              <a:rPr lang="pt-BR" sz="1600" dirty="0">
                <a:solidFill>
                  <a:srgbClr val="2C3377"/>
                </a:solidFill>
              </a:rPr>
              <a:t>(2ª escolha)</a:t>
            </a:r>
          </a:p>
        </p:txBody>
      </p:sp>
      <p:sp>
        <p:nvSpPr>
          <p:cNvPr id="61" name="Retângulo 60"/>
          <p:cNvSpPr/>
          <p:nvPr/>
        </p:nvSpPr>
        <p:spPr>
          <a:xfrm>
            <a:off x="6322422" y="5384517"/>
            <a:ext cx="1625084" cy="60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6%</a:t>
            </a:r>
          </a:p>
          <a:p>
            <a:pPr algn="ctr" fontAlgn="ctr">
              <a:lnSpc>
                <a:spcPts val="1600"/>
              </a:lnSpc>
            </a:pPr>
            <a:r>
              <a:rPr lang="pt-BR" sz="1600" dirty="0">
                <a:solidFill>
                  <a:srgbClr val="2C3377"/>
                </a:solidFill>
              </a:rPr>
              <a:t>(2ª escolha)</a:t>
            </a:r>
          </a:p>
        </p:txBody>
      </p:sp>
      <p:sp>
        <p:nvSpPr>
          <p:cNvPr id="62" name="Retângulo 61"/>
          <p:cNvSpPr/>
          <p:nvPr/>
        </p:nvSpPr>
        <p:spPr>
          <a:xfrm>
            <a:off x="8150133" y="3296717"/>
            <a:ext cx="1625084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19%</a:t>
            </a:r>
          </a:p>
          <a:p>
            <a:pPr algn="ctr" fontAlgn="ctr">
              <a:lnSpc>
                <a:spcPts val="1600"/>
              </a:lnSpc>
            </a:pPr>
            <a:r>
              <a:rPr lang="pt-BR" sz="1600" dirty="0">
                <a:solidFill>
                  <a:srgbClr val="2C3377"/>
                </a:solidFill>
              </a:rPr>
              <a:t>(4ª escolha)</a:t>
            </a:r>
          </a:p>
        </p:txBody>
      </p:sp>
      <p:sp>
        <p:nvSpPr>
          <p:cNvPr id="63" name="Retângulo 62"/>
          <p:cNvSpPr/>
          <p:nvPr/>
        </p:nvSpPr>
        <p:spPr>
          <a:xfrm>
            <a:off x="8150133" y="4001567"/>
            <a:ext cx="1625084" cy="60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11%</a:t>
            </a:r>
          </a:p>
          <a:p>
            <a:pPr algn="ctr" fontAlgn="ctr">
              <a:lnSpc>
                <a:spcPts val="1600"/>
              </a:lnSpc>
            </a:pPr>
            <a:r>
              <a:rPr lang="pt-BR" sz="1600" dirty="0">
                <a:solidFill>
                  <a:srgbClr val="2C3377"/>
                </a:solidFill>
              </a:rPr>
              <a:t>(5ª escolha)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8150133" y="4693427"/>
            <a:ext cx="1625084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3%</a:t>
            </a:r>
          </a:p>
          <a:p>
            <a:pPr algn="ctr" fontAlgn="ctr">
              <a:lnSpc>
                <a:spcPts val="1600"/>
              </a:lnSpc>
            </a:pPr>
            <a:r>
              <a:rPr lang="pt-BR" sz="1600" dirty="0">
                <a:solidFill>
                  <a:srgbClr val="2C3377"/>
                </a:solidFill>
              </a:rPr>
              <a:t>(4ª escolha)</a:t>
            </a:r>
          </a:p>
        </p:txBody>
      </p:sp>
      <p:sp>
        <p:nvSpPr>
          <p:cNvPr id="65" name="Retângulo 64"/>
          <p:cNvSpPr/>
          <p:nvPr/>
        </p:nvSpPr>
        <p:spPr>
          <a:xfrm>
            <a:off x="8150133" y="5397892"/>
            <a:ext cx="1625084" cy="60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1%</a:t>
            </a:r>
          </a:p>
          <a:p>
            <a:pPr algn="ctr" fontAlgn="ctr">
              <a:lnSpc>
                <a:spcPts val="1600"/>
              </a:lnSpc>
            </a:pPr>
            <a:r>
              <a:rPr lang="pt-BR" sz="1600" dirty="0">
                <a:solidFill>
                  <a:srgbClr val="2C3377"/>
                </a:solidFill>
              </a:rPr>
              <a:t>(5ª escolha)</a:t>
            </a:r>
          </a:p>
        </p:txBody>
      </p:sp>
      <p:sp>
        <p:nvSpPr>
          <p:cNvPr id="66" name="Retângulo 65"/>
          <p:cNvSpPr/>
          <p:nvPr/>
        </p:nvSpPr>
        <p:spPr>
          <a:xfrm>
            <a:off x="9977843" y="3296717"/>
            <a:ext cx="1625084" cy="60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12%</a:t>
            </a:r>
          </a:p>
          <a:p>
            <a:pPr algn="ctr" fontAlgn="ctr">
              <a:lnSpc>
                <a:spcPts val="1600"/>
              </a:lnSpc>
            </a:pPr>
            <a:r>
              <a:rPr lang="pt-BR" sz="1600" dirty="0">
                <a:solidFill>
                  <a:srgbClr val="2C3377"/>
                </a:solidFill>
              </a:rPr>
              <a:t>(5ª escolha)</a:t>
            </a:r>
          </a:p>
        </p:txBody>
      </p:sp>
      <p:sp>
        <p:nvSpPr>
          <p:cNvPr id="67" name="Retângulo 66"/>
          <p:cNvSpPr/>
          <p:nvPr/>
        </p:nvSpPr>
        <p:spPr>
          <a:xfrm>
            <a:off x="9977843" y="4001567"/>
            <a:ext cx="1625084" cy="60853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29%</a:t>
            </a:r>
          </a:p>
          <a:p>
            <a:pPr algn="ctr" fontAlgn="ctr">
              <a:lnSpc>
                <a:spcPts val="1600"/>
              </a:lnSpc>
            </a:pPr>
            <a:r>
              <a:rPr lang="pt-BR" sz="1600" dirty="0">
                <a:solidFill>
                  <a:srgbClr val="2C3377"/>
                </a:solidFill>
              </a:rPr>
              <a:t>(1ª escolha)</a:t>
            </a:r>
          </a:p>
        </p:txBody>
      </p:sp>
      <p:sp>
        <p:nvSpPr>
          <p:cNvPr id="68" name="Retângulo 67"/>
          <p:cNvSpPr/>
          <p:nvPr/>
        </p:nvSpPr>
        <p:spPr>
          <a:xfrm>
            <a:off x="9977843" y="4693427"/>
            <a:ext cx="1625084" cy="60853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64%</a:t>
            </a:r>
          </a:p>
          <a:p>
            <a:pPr algn="ctr" fontAlgn="ctr">
              <a:lnSpc>
                <a:spcPts val="1600"/>
              </a:lnSpc>
            </a:pPr>
            <a:r>
              <a:rPr lang="pt-BR" sz="1600" dirty="0">
                <a:solidFill>
                  <a:srgbClr val="2C3377"/>
                </a:solidFill>
              </a:rPr>
              <a:t>(1ª escolha)</a:t>
            </a:r>
          </a:p>
        </p:txBody>
      </p:sp>
      <p:sp>
        <p:nvSpPr>
          <p:cNvPr id="69" name="Retângulo 68"/>
          <p:cNvSpPr/>
          <p:nvPr/>
        </p:nvSpPr>
        <p:spPr>
          <a:xfrm>
            <a:off x="9977843" y="5411267"/>
            <a:ext cx="1625084" cy="60853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sz="1600" b="1" dirty="0">
                <a:solidFill>
                  <a:srgbClr val="2C3377"/>
                </a:solidFill>
              </a:rPr>
              <a:t>90%</a:t>
            </a:r>
          </a:p>
          <a:p>
            <a:pPr algn="ctr" fontAlgn="ctr">
              <a:lnSpc>
                <a:spcPts val="1600"/>
              </a:lnSpc>
            </a:pPr>
            <a:r>
              <a:rPr lang="pt-BR" sz="1600" dirty="0">
                <a:solidFill>
                  <a:srgbClr val="2C3377"/>
                </a:solidFill>
              </a:rPr>
              <a:t>(1ª escolha)</a:t>
            </a:r>
          </a:p>
        </p:txBody>
      </p:sp>
      <p:sp>
        <p:nvSpPr>
          <p:cNvPr id="70" name="Retângulo 69"/>
          <p:cNvSpPr/>
          <p:nvPr/>
        </p:nvSpPr>
        <p:spPr>
          <a:xfrm>
            <a:off x="426296" y="1219200"/>
            <a:ext cx="10927504" cy="354742"/>
          </a:xfrm>
          <a:prstGeom prst="rect">
            <a:avLst/>
          </a:prstGeom>
          <a:solidFill>
            <a:srgbClr val="FE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pt-BR" sz="2000" dirty="0">
                <a:solidFill>
                  <a:srgbClr val="2C3377"/>
                </a:solidFill>
              </a:rPr>
              <a:t>Popularidade de canais de atendimento por idade</a:t>
            </a:r>
          </a:p>
        </p:txBody>
      </p:sp>
      <p:sp>
        <p:nvSpPr>
          <p:cNvPr id="71" name="Retângulo 70"/>
          <p:cNvSpPr/>
          <p:nvPr/>
        </p:nvSpPr>
        <p:spPr>
          <a:xfrm>
            <a:off x="2667000" y="2716450"/>
            <a:ext cx="1625084" cy="457200"/>
          </a:xfrm>
          <a:prstGeom prst="rect">
            <a:avLst/>
          </a:prstGeom>
          <a:solidFill>
            <a:srgbClr val="FE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500"/>
              </a:lnSpc>
            </a:pPr>
            <a:r>
              <a:rPr lang="pt-BR" sz="1600" b="1" dirty="0">
                <a:solidFill>
                  <a:srgbClr val="2C3377"/>
                </a:solidFill>
              </a:rPr>
              <a:t>Internet/ Web Chat</a:t>
            </a:r>
          </a:p>
        </p:txBody>
      </p:sp>
      <p:sp>
        <p:nvSpPr>
          <p:cNvPr id="72" name="Retângulo 71"/>
          <p:cNvSpPr/>
          <p:nvPr/>
        </p:nvSpPr>
        <p:spPr>
          <a:xfrm>
            <a:off x="4494711" y="2703075"/>
            <a:ext cx="1625084" cy="457200"/>
          </a:xfrm>
          <a:prstGeom prst="rect">
            <a:avLst/>
          </a:prstGeom>
          <a:solidFill>
            <a:srgbClr val="FE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500"/>
              </a:lnSpc>
            </a:pPr>
            <a:r>
              <a:rPr lang="pt-BR" sz="1600" b="1" dirty="0">
                <a:solidFill>
                  <a:srgbClr val="2C3377"/>
                </a:solidFill>
              </a:rPr>
              <a:t>Mídia Social</a:t>
            </a:r>
          </a:p>
        </p:txBody>
      </p:sp>
      <p:sp>
        <p:nvSpPr>
          <p:cNvPr id="73" name="Retângulo 72"/>
          <p:cNvSpPr/>
          <p:nvPr/>
        </p:nvSpPr>
        <p:spPr>
          <a:xfrm>
            <a:off x="6322422" y="2716450"/>
            <a:ext cx="1625084" cy="457200"/>
          </a:xfrm>
          <a:prstGeom prst="rect">
            <a:avLst/>
          </a:prstGeom>
          <a:solidFill>
            <a:srgbClr val="FE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500"/>
              </a:lnSpc>
            </a:pPr>
            <a:r>
              <a:rPr lang="pt-BR" sz="1600" b="1" dirty="0">
                <a:solidFill>
                  <a:srgbClr val="2C3377"/>
                </a:solidFill>
              </a:rPr>
              <a:t>Mensagem</a:t>
            </a:r>
            <a:br>
              <a:rPr lang="pt-BR" sz="1600" b="1" dirty="0">
                <a:solidFill>
                  <a:srgbClr val="2C3377"/>
                </a:solidFill>
              </a:rPr>
            </a:br>
            <a:r>
              <a:rPr lang="pt-BR" sz="1600" b="1" dirty="0">
                <a:solidFill>
                  <a:srgbClr val="2C3377"/>
                </a:solidFill>
              </a:rPr>
              <a:t>(e-mail, </a:t>
            </a:r>
            <a:r>
              <a:rPr lang="pt-BR" sz="1600" b="1" dirty="0" err="1">
                <a:solidFill>
                  <a:srgbClr val="2C3377"/>
                </a:solidFill>
              </a:rPr>
              <a:t>sms</a:t>
            </a:r>
            <a:r>
              <a:rPr lang="pt-BR" sz="1600" b="1" dirty="0">
                <a:solidFill>
                  <a:srgbClr val="2C3377"/>
                </a:solidFill>
              </a:rPr>
              <a:t>)</a:t>
            </a:r>
          </a:p>
        </p:txBody>
      </p:sp>
      <p:sp>
        <p:nvSpPr>
          <p:cNvPr id="74" name="Retângulo 73"/>
          <p:cNvSpPr/>
          <p:nvPr/>
        </p:nvSpPr>
        <p:spPr>
          <a:xfrm>
            <a:off x="8150133" y="2729825"/>
            <a:ext cx="1625084" cy="457200"/>
          </a:xfrm>
          <a:prstGeom prst="rect">
            <a:avLst/>
          </a:prstGeom>
          <a:solidFill>
            <a:srgbClr val="FE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500"/>
              </a:lnSpc>
            </a:pPr>
            <a:r>
              <a:rPr lang="pt-BR" sz="1600" b="1" dirty="0">
                <a:solidFill>
                  <a:srgbClr val="2C3377"/>
                </a:solidFill>
              </a:rPr>
              <a:t>Smartphone APP</a:t>
            </a:r>
          </a:p>
        </p:txBody>
      </p:sp>
      <p:sp>
        <p:nvSpPr>
          <p:cNvPr id="75" name="Retângulo 74"/>
          <p:cNvSpPr/>
          <p:nvPr/>
        </p:nvSpPr>
        <p:spPr>
          <a:xfrm>
            <a:off x="9977843" y="2743200"/>
            <a:ext cx="1625084" cy="457200"/>
          </a:xfrm>
          <a:prstGeom prst="rect">
            <a:avLst/>
          </a:prstGeom>
          <a:solidFill>
            <a:srgbClr val="FE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500"/>
              </a:lnSpc>
            </a:pPr>
            <a:r>
              <a:rPr lang="pt-BR" sz="1600" b="1" dirty="0">
                <a:solidFill>
                  <a:srgbClr val="2C3377"/>
                </a:solidFill>
              </a:rPr>
              <a:t>Telefone</a:t>
            </a:r>
          </a:p>
        </p:txBody>
      </p:sp>
    </p:spTree>
    <p:extLst>
      <p:ext uri="{BB962C8B-B14F-4D97-AF65-F5344CB8AC3E}">
        <p14:creationId xmlns:p14="http://schemas.microsoft.com/office/powerpoint/2010/main" val="408869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560070"/>
            <a:ext cx="10668000" cy="430530"/>
          </a:xfrm>
        </p:spPr>
        <p:txBody>
          <a:bodyPr/>
          <a:lstStyle/>
          <a:p>
            <a:r>
              <a:rPr lang="pt-BR" dirty="0"/>
              <a:t>O que vem por ai? </a:t>
            </a:r>
            <a:r>
              <a:rPr lang="pt-BR" dirty="0" err="1"/>
              <a:t>Gen</a:t>
            </a:r>
            <a:r>
              <a:rPr lang="pt-BR" dirty="0"/>
              <a:t> Z</a:t>
            </a:r>
          </a:p>
        </p:txBody>
      </p:sp>
      <p:sp>
        <p:nvSpPr>
          <p:cNvPr id="5" name="Retângulo 4"/>
          <p:cNvSpPr/>
          <p:nvPr/>
        </p:nvSpPr>
        <p:spPr>
          <a:xfrm>
            <a:off x="381000" y="6096000"/>
            <a:ext cx="4953000" cy="304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Fonte: </a:t>
            </a:r>
            <a:r>
              <a:rPr lang="en-US" sz="1400" b="1" dirty="0">
                <a:solidFill>
                  <a:schemeClr val="tx1"/>
                </a:solidFill>
              </a:rPr>
              <a:t>Internet Trends 2016 – Code Conference, Mary Meeker </a:t>
            </a:r>
            <a:endParaRPr lang="pt-BR" sz="1400" b="1" dirty="0">
              <a:solidFill>
                <a:schemeClr val="tx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62000" y="3238145"/>
            <a:ext cx="5100209" cy="415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dirty="0">
                <a:solidFill>
                  <a:srgbClr val="2C3377"/>
                </a:solidFill>
              </a:rPr>
              <a:t>2 telas ao mesmo tempo</a:t>
            </a:r>
          </a:p>
        </p:txBody>
      </p:sp>
      <p:sp>
        <p:nvSpPr>
          <p:cNvPr id="9" name="Retângulo 8"/>
          <p:cNvSpPr/>
          <p:nvPr/>
        </p:nvSpPr>
        <p:spPr>
          <a:xfrm>
            <a:off x="762000" y="3718276"/>
            <a:ext cx="5100209" cy="4156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dirty="0">
                <a:solidFill>
                  <a:srgbClr val="2C3377"/>
                </a:solidFill>
              </a:rPr>
              <a:t>Comunica-se com textos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62000" y="4198407"/>
            <a:ext cx="5100209" cy="415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dirty="0">
                <a:solidFill>
                  <a:srgbClr val="2C3377"/>
                </a:solidFill>
              </a:rPr>
              <a:t>Curadores e compartilhadores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62000" y="4678538"/>
            <a:ext cx="5100209" cy="4156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dirty="0">
                <a:solidFill>
                  <a:srgbClr val="2C3377"/>
                </a:solidFill>
              </a:rPr>
              <a:t>Focados no agora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762000" y="2362200"/>
            <a:ext cx="2738009" cy="811450"/>
          </a:xfrm>
          <a:prstGeom prst="rect">
            <a:avLst/>
          </a:prstGeom>
          <a:solidFill>
            <a:srgbClr val="FE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pt-BR" sz="2400" b="1" dirty="0" err="1">
                <a:solidFill>
                  <a:srgbClr val="2C3377"/>
                </a:solidFill>
              </a:rPr>
              <a:t>Millennials</a:t>
            </a:r>
            <a:endParaRPr lang="pt-BR" sz="2400" b="1" dirty="0">
              <a:solidFill>
                <a:srgbClr val="2C3377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762000" y="5158669"/>
            <a:ext cx="5100209" cy="415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dirty="0">
                <a:solidFill>
                  <a:srgbClr val="2C3377"/>
                </a:solidFill>
              </a:rPr>
              <a:t>Otimistas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762000" y="5638800"/>
            <a:ext cx="5100209" cy="4156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dirty="0">
                <a:solidFill>
                  <a:srgbClr val="2C3377"/>
                </a:solidFill>
              </a:rPr>
              <a:t>Querem ser descobertos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6280993" y="3238145"/>
            <a:ext cx="5100209" cy="415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dirty="0">
                <a:solidFill>
                  <a:srgbClr val="2C3377"/>
                </a:solidFill>
              </a:rPr>
              <a:t>5 telas ao mesmo tempo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6280993" y="3718276"/>
            <a:ext cx="5100209" cy="4156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dirty="0">
                <a:solidFill>
                  <a:srgbClr val="2C3377"/>
                </a:solidFill>
              </a:rPr>
              <a:t>Comunica-se com imagens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6280993" y="4198407"/>
            <a:ext cx="5100209" cy="415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dirty="0">
                <a:solidFill>
                  <a:srgbClr val="2C3377"/>
                </a:solidFill>
              </a:rPr>
              <a:t>Criadores e colaborativos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6280993" y="4678538"/>
            <a:ext cx="5100209" cy="4156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dirty="0">
                <a:solidFill>
                  <a:srgbClr val="2C3377"/>
                </a:solidFill>
              </a:rPr>
              <a:t>Focados no futuro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6280993" y="2362200"/>
            <a:ext cx="2738009" cy="811450"/>
          </a:xfrm>
          <a:prstGeom prst="rect">
            <a:avLst/>
          </a:prstGeom>
          <a:solidFill>
            <a:srgbClr val="FE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pt-BR" sz="2400" b="1" dirty="0" err="1">
                <a:solidFill>
                  <a:srgbClr val="2C3377"/>
                </a:solidFill>
              </a:rPr>
              <a:t>Gen</a:t>
            </a:r>
            <a:r>
              <a:rPr lang="pt-BR" sz="2400" b="1" dirty="0">
                <a:solidFill>
                  <a:srgbClr val="2C3377"/>
                </a:solidFill>
              </a:rPr>
              <a:t> Z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6280993" y="5158669"/>
            <a:ext cx="5100209" cy="415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dirty="0">
                <a:solidFill>
                  <a:srgbClr val="2C3377"/>
                </a:solidFill>
              </a:rPr>
              <a:t>Realistas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6280993" y="5638800"/>
            <a:ext cx="5100209" cy="4156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ts val="1600"/>
              </a:lnSpc>
            </a:pPr>
            <a:r>
              <a:rPr lang="pt-BR" dirty="0">
                <a:solidFill>
                  <a:srgbClr val="2C3377"/>
                </a:solidFill>
              </a:rPr>
              <a:t>Querem trabalhar para ter sucesso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29" y="1204351"/>
            <a:ext cx="2003073" cy="2003073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09" y="1204351"/>
            <a:ext cx="2003073" cy="200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Tendências que movimentam o e-commerce no Brasil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984773" y="1688068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Lato" panose="020F0502020204030203" pitchFamily="34" charset="0"/>
              </a:rPr>
              <a:t>Mobile</a:t>
            </a:r>
            <a:endParaRPr lang="pt-BR" b="1" dirty="0">
              <a:latin typeface="Lato" panose="020F0502020204030203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267200" y="1676400"/>
            <a:ext cx="347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Lato" panose="020F0502020204030203" pitchFamily="34" charset="0"/>
              </a:rPr>
              <a:t>Comportamento do consumidor</a:t>
            </a:r>
            <a:endParaRPr lang="pt-BR" b="1" dirty="0">
              <a:latin typeface="Lato" panose="020F0502020204030203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8686800" y="1676400"/>
            <a:ext cx="14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Lato" panose="020F0502020204030203" pitchFamily="34" charset="0"/>
              </a:rPr>
              <a:t>Marketplace</a:t>
            </a:r>
            <a:endParaRPr lang="pt-BR" b="1" dirty="0">
              <a:latin typeface="Lato" panose="020F0502020204030203" pitchFamily="34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76" y="2277728"/>
            <a:ext cx="3231624" cy="282767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376" y="2277728"/>
            <a:ext cx="3231624" cy="2827672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576" y="2286000"/>
            <a:ext cx="3231624" cy="2827672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7893576" y="2300748"/>
            <a:ext cx="3231624" cy="2827672"/>
          </a:xfrm>
          <a:prstGeom prst="rect">
            <a:avLst/>
          </a:prstGeom>
          <a:noFill/>
          <a:ln w="825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337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716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248400" cy="430530"/>
          </a:xfrm>
          <a:prstGeom prst="rect">
            <a:avLst/>
          </a:prstGeom>
          <a:noFill/>
          <a:scene3d>
            <a:camera prst="orthographicFront"/>
            <a:lightRig rig="soft" dir="t"/>
          </a:scene3d>
          <a:sp3d>
            <a:bevelT w="165100" prst="coolSlant"/>
          </a:sp3d>
        </p:spPr>
        <p:txBody>
          <a:bodyPr anchor="ctr"/>
          <a:lstStyle>
            <a:lvl1pPr algn="r" eaLnBrk="0" hangingPunct="0">
              <a:defRPr sz="3200" b="1">
                <a:solidFill>
                  <a:srgbClr val="595959"/>
                </a:solidFill>
                <a:latin typeface="+mj-lt"/>
                <a:ea typeface="+mj-ea"/>
                <a:cs typeface="+mj-cs"/>
              </a:defRPr>
            </a:lvl1pPr>
            <a:lvl2pPr algn="r" eaLnBrk="0" hangingPunct="0">
              <a:defRPr sz="3200" b="1">
                <a:solidFill>
                  <a:srgbClr val="595959"/>
                </a:solidFill>
                <a:latin typeface="Calibri" pitchFamily="34" charset="0"/>
              </a:defRPr>
            </a:lvl2pPr>
            <a:lvl3pPr algn="r" eaLnBrk="0" hangingPunct="0">
              <a:defRPr sz="3200" b="1">
                <a:solidFill>
                  <a:srgbClr val="595959"/>
                </a:solidFill>
                <a:latin typeface="Calibri" pitchFamily="34" charset="0"/>
              </a:defRPr>
            </a:lvl3pPr>
            <a:lvl4pPr algn="r" eaLnBrk="0" hangingPunct="0">
              <a:defRPr sz="3200" b="1">
                <a:solidFill>
                  <a:srgbClr val="595959"/>
                </a:solidFill>
                <a:latin typeface="Calibri" pitchFamily="34" charset="0"/>
              </a:defRPr>
            </a:lvl4pPr>
            <a:lvl5pPr algn="r" eaLnBrk="0" hangingPunct="0">
              <a:defRPr sz="3200" b="1">
                <a:solidFill>
                  <a:srgbClr val="595959"/>
                </a:solidFill>
                <a:latin typeface="Calibri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Calibri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Calibri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Calibri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pt-BR" dirty="0">
                <a:solidFill>
                  <a:schemeClr val="bg1"/>
                </a:solidFill>
              </a:rPr>
              <a:t>Marketplace como canal </a:t>
            </a:r>
            <a:r>
              <a:rPr lang="pt-BR" dirty="0" smtClean="0">
                <a:solidFill>
                  <a:schemeClr val="bg1"/>
                </a:solidFill>
              </a:rPr>
              <a:t>de </a:t>
            </a:r>
            <a:r>
              <a:rPr lang="pt-BR" dirty="0">
                <a:solidFill>
                  <a:schemeClr val="bg1"/>
                </a:solidFill>
              </a:rPr>
              <a:t>vendas</a:t>
            </a:r>
          </a:p>
        </p:txBody>
      </p:sp>
    </p:spTree>
    <p:extLst>
      <p:ext uri="{BB962C8B-B14F-4D97-AF65-F5344CB8AC3E}">
        <p14:creationId xmlns:p14="http://schemas.microsoft.com/office/powerpoint/2010/main" val="288803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Participação dos Marketplaces no varejo digital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1044498" y="2057400"/>
            <a:ext cx="10004501" cy="3276600"/>
            <a:chOff x="1476534" y="1300901"/>
            <a:chExt cx="6890856" cy="2681337"/>
          </a:xfrm>
        </p:grpSpPr>
        <p:pic>
          <p:nvPicPr>
            <p:cNvPr id="14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05923" y="1987963"/>
              <a:ext cx="1761467" cy="1994275"/>
            </a:xfrm>
            <a:prstGeom prst="rect">
              <a:avLst/>
            </a:prstGeom>
          </p:spPr>
        </p:pic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1229" y="1987963"/>
              <a:ext cx="1761467" cy="1994275"/>
            </a:xfrm>
            <a:prstGeom prst="rect">
              <a:avLst/>
            </a:prstGeom>
          </p:spPr>
        </p:pic>
        <p:pic>
          <p:nvPicPr>
            <p:cNvPr id="16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6534" y="1987963"/>
              <a:ext cx="1761467" cy="1994275"/>
            </a:xfrm>
            <a:prstGeom prst="rect">
              <a:avLst/>
            </a:prstGeom>
          </p:spPr>
        </p:pic>
        <p:pic>
          <p:nvPicPr>
            <p:cNvPr id="18" name="Picture 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8775" y="1300901"/>
              <a:ext cx="616987" cy="431569"/>
            </a:xfrm>
            <a:prstGeom prst="rect">
              <a:avLst/>
            </a:prstGeom>
          </p:spPr>
        </p:pic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7026" y="1331015"/>
              <a:ext cx="609874" cy="371340"/>
            </a:xfrm>
            <a:prstGeom prst="rect">
              <a:avLst/>
            </a:prstGeom>
          </p:spPr>
        </p:pic>
        <p:pic>
          <p:nvPicPr>
            <p:cNvPr id="20" name="Picture 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3011" y="1317477"/>
              <a:ext cx="607295" cy="398417"/>
            </a:xfrm>
            <a:prstGeom prst="rect">
              <a:avLst/>
            </a:prstGeom>
          </p:spPr>
        </p:pic>
        <p:sp>
          <p:nvSpPr>
            <p:cNvPr id="21" name="Shape 99"/>
            <p:cNvSpPr txBox="1"/>
            <p:nvPr/>
          </p:nvSpPr>
          <p:spPr>
            <a:xfrm>
              <a:off x="1565881" y="2298608"/>
              <a:ext cx="1582775" cy="9572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/>
              <a:r>
                <a:rPr lang="en-US" sz="4400" dirty="0">
                  <a:solidFill>
                    <a:srgbClr val="283277"/>
                  </a:solidFill>
                  <a:ea typeface="Lato"/>
                  <a:cs typeface="Lato Black"/>
                </a:rPr>
                <a:t>20%</a:t>
              </a:r>
            </a:p>
            <a:p>
              <a:pPr algn="ctr"/>
              <a:r>
                <a:rPr lang="en-US" sz="3200" b="1" dirty="0">
                  <a:solidFill>
                    <a:srgbClr val="283277"/>
                  </a:solidFill>
                  <a:latin typeface="Lato Black"/>
                  <a:ea typeface="Lato"/>
                  <a:cs typeface="Lato Black"/>
                  <a:sym typeface="Lato"/>
                </a:rPr>
                <a:t>USD 4B</a:t>
              </a:r>
              <a:endParaRPr lang="es" sz="3200" b="1" dirty="0">
                <a:solidFill>
                  <a:srgbClr val="283277"/>
                </a:solidFill>
                <a:latin typeface="Lato Black"/>
                <a:ea typeface="Lato"/>
                <a:cs typeface="Lato Black"/>
                <a:sym typeface="Lato"/>
              </a:endParaRPr>
            </a:p>
          </p:txBody>
        </p:sp>
        <p:sp>
          <p:nvSpPr>
            <p:cNvPr id="22" name="Shape 99"/>
            <p:cNvSpPr txBox="1"/>
            <p:nvPr/>
          </p:nvSpPr>
          <p:spPr>
            <a:xfrm>
              <a:off x="4130576" y="2298608"/>
              <a:ext cx="1582775" cy="9572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/>
              <a:r>
                <a:rPr lang="en-US" sz="4400" dirty="0">
                  <a:solidFill>
                    <a:srgbClr val="283277"/>
                  </a:solidFill>
                  <a:ea typeface="Lato"/>
                  <a:cs typeface="Lato Black"/>
                </a:rPr>
                <a:t>33%</a:t>
              </a:r>
            </a:p>
            <a:p>
              <a:pPr algn="ctr"/>
              <a:r>
                <a:rPr lang="en-US" sz="3200" dirty="0">
                  <a:solidFill>
                    <a:srgbClr val="283277"/>
                  </a:solidFill>
                  <a:latin typeface="Lato Black"/>
                  <a:ea typeface="Lato"/>
                  <a:cs typeface="Lato Black"/>
                  <a:sym typeface="Lato"/>
                </a:rPr>
                <a:t>USD 115B</a:t>
              </a:r>
              <a:endParaRPr lang="es" sz="3200" dirty="0">
                <a:solidFill>
                  <a:srgbClr val="283277"/>
                </a:solidFill>
                <a:latin typeface="Lato Black"/>
                <a:ea typeface="Lato"/>
                <a:cs typeface="Lato Black"/>
                <a:sym typeface="Lato"/>
              </a:endParaRPr>
            </a:p>
          </p:txBody>
        </p:sp>
        <p:sp>
          <p:nvSpPr>
            <p:cNvPr id="23" name="Shape 99"/>
            <p:cNvSpPr txBox="1"/>
            <p:nvPr/>
          </p:nvSpPr>
          <p:spPr>
            <a:xfrm>
              <a:off x="6695271" y="2298608"/>
              <a:ext cx="1582775" cy="9572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/>
              <a:r>
                <a:rPr lang="en-US" sz="4400" dirty="0">
                  <a:solidFill>
                    <a:srgbClr val="283277"/>
                  </a:solidFill>
                  <a:ea typeface="Lato"/>
                  <a:cs typeface="Lato Black"/>
                </a:rPr>
                <a:t>90%</a:t>
              </a:r>
            </a:p>
            <a:p>
              <a:pPr algn="ctr"/>
              <a:r>
                <a:rPr lang="en-US" sz="3200" dirty="0">
                  <a:solidFill>
                    <a:srgbClr val="283277"/>
                  </a:solidFill>
                  <a:latin typeface="Lato Black"/>
                  <a:ea typeface="Lato"/>
                  <a:cs typeface="Lato Black"/>
                  <a:sym typeface="Lato"/>
                </a:rPr>
                <a:t>USD 506</a:t>
              </a:r>
              <a:endParaRPr lang="es" sz="3200" dirty="0">
                <a:solidFill>
                  <a:srgbClr val="283277"/>
                </a:solidFill>
                <a:latin typeface="Lato Black"/>
                <a:ea typeface="Lato"/>
                <a:cs typeface="Lato Black"/>
                <a:sym typeface="Lato"/>
              </a:endParaRPr>
            </a:p>
          </p:txBody>
        </p:sp>
      </p:grpSp>
      <p:sp>
        <p:nvSpPr>
          <p:cNvPr id="13" name="CaixaDeTexto 1"/>
          <p:cNvSpPr txBox="1">
            <a:spLocks noChangeArrowheads="1"/>
          </p:cNvSpPr>
          <p:nvPr/>
        </p:nvSpPr>
        <p:spPr bwMode="auto">
          <a:xfrm>
            <a:off x="370208" y="6172200"/>
            <a:ext cx="4588179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Fonte: Shop.org, </a:t>
            </a:r>
            <a:r>
              <a:rPr lang="pt-BR" dirty="0" err="1"/>
              <a:t>Channel</a:t>
            </a:r>
            <a:r>
              <a:rPr lang="pt-BR" dirty="0"/>
              <a:t> </a:t>
            </a:r>
            <a:r>
              <a:rPr lang="pt-BR" dirty="0" err="1"/>
              <a:t>Advisor</a:t>
            </a:r>
            <a:r>
              <a:rPr lang="pt-BR" dirty="0"/>
              <a:t>, </a:t>
            </a:r>
            <a:r>
              <a:rPr lang="pt-BR" dirty="0" err="1"/>
              <a:t>McKinsey</a:t>
            </a:r>
            <a:r>
              <a:rPr lang="pt-BR" dirty="0"/>
              <a:t>, Mercado Livre</a:t>
            </a:r>
          </a:p>
        </p:txBody>
      </p:sp>
    </p:spTree>
    <p:extLst>
      <p:ext uri="{BB962C8B-B14F-4D97-AF65-F5344CB8AC3E}">
        <p14:creationId xmlns:p14="http://schemas.microsoft.com/office/powerpoint/2010/main" val="8532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10668000" cy="430530"/>
          </a:xfrm>
        </p:spPr>
        <p:txBody>
          <a:bodyPr/>
          <a:lstStyle/>
          <a:p>
            <a:r>
              <a:rPr lang="pt-BR" dirty="0"/>
              <a:t>Participação de Marketplace será ainda maior - Fato #1</a:t>
            </a:r>
            <a:br>
              <a:rPr lang="pt-BR" dirty="0"/>
            </a:br>
            <a:r>
              <a:rPr lang="pt-BR" dirty="0"/>
              <a:t>Nos EUA cresce num ritmo 2x maior que outros canais</a:t>
            </a: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659801"/>
              </p:ext>
            </p:extLst>
          </p:nvPr>
        </p:nvGraphicFramePr>
        <p:xfrm>
          <a:off x="486893" y="1617819"/>
          <a:ext cx="8733307" cy="4401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" name="ChartWizard" r:id="rId3" imgW="11610967" imgH="5762542" progId="ChartWizardChart">
                  <p:embed/>
                </p:oleObj>
              </mc:Choice>
              <mc:Fallback>
                <p:oleObj name="ChartWizard" r:id="rId3" imgW="11610967" imgH="5762542" progId="ChartWizardChart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893" y="1617819"/>
                        <a:ext cx="8733307" cy="44019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Conector reto 5"/>
          <p:cNvCxnSpPr/>
          <p:nvPr/>
        </p:nvCxnSpPr>
        <p:spPr>
          <a:xfrm>
            <a:off x="1981200" y="4114800"/>
            <a:ext cx="2362200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5322313" y="3624723"/>
            <a:ext cx="3745487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18"/>
          <p:cNvSpPr txBox="1">
            <a:spLocks noChangeArrowheads="1"/>
          </p:cNvSpPr>
          <p:nvPr/>
        </p:nvSpPr>
        <p:spPr bwMode="auto">
          <a:xfrm>
            <a:off x="3862928" y="3701308"/>
            <a:ext cx="579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9595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>
                <a:solidFill>
                  <a:srgbClr val="C00000"/>
                </a:solidFill>
                <a:latin typeface="Arial" panose="020B0604020202020204" pitchFamily="34" charset="0"/>
              </a:rPr>
              <a:t>6%</a:t>
            </a:r>
          </a:p>
        </p:txBody>
      </p:sp>
      <p:sp>
        <p:nvSpPr>
          <p:cNvPr id="9" name="CaixaDeTexto 19"/>
          <p:cNvSpPr txBox="1">
            <a:spLocks noChangeArrowheads="1"/>
          </p:cNvSpPr>
          <p:nvPr/>
        </p:nvSpPr>
        <p:spPr bwMode="auto">
          <a:xfrm>
            <a:off x="7279170" y="3208056"/>
            <a:ext cx="7218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9595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>
                <a:solidFill>
                  <a:srgbClr val="C00000"/>
                </a:solidFill>
                <a:latin typeface="Arial" panose="020B0604020202020204" pitchFamily="34" charset="0"/>
              </a:rPr>
              <a:t>15%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81000" y="6172200"/>
            <a:ext cx="4953000" cy="304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</a:rPr>
              <a:t>Fonte: SSS @</a:t>
            </a:r>
            <a:r>
              <a:rPr lang="pt-BR" sz="1400" b="1" dirty="0" err="1">
                <a:solidFill>
                  <a:schemeClr val="tx1"/>
                </a:solidFill>
              </a:rPr>
              <a:t>Channel</a:t>
            </a:r>
            <a:r>
              <a:rPr lang="pt-BR" sz="1400" b="1" dirty="0">
                <a:solidFill>
                  <a:schemeClr val="tx1"/>
                </a:solidFill>
              </a:rPr>
              <a:t> </a:t>
            </a:r>
            <a:r>
              <a:rPr lang="pt-BR" sz="1400" b="1" dirty="0" err="1">
                <a:solidFill>
                  <a:schemeClr val="tx1"/>
                </a:solidFill>
              </a:rPr>
              <a:t>Advisor</a:t>
            </a:r>
            <a:r>
              <a:rPr lang="pt-BR" sz="1400" b="1" dirty="0">
                <a:solidFill>
                  <a:schemeClr val="tx1"/>
                </a:solidFill>
              </a:rPr>
              <a:t> (2016)</a:t>
            </a: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5144" y="1640420"/>
            <a:ext cx="1259704" cy="64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7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10668000" cy="430530"/>
          </a:xfrm>
        </p:spPr>
        <p:txBody>
          <a:bodyPr/>
          <a:lstStyle/>
          <a:p>
            <a:r>
              <a:rPr lang="pt-BR" dirty="0"/>
              <a:t>Participação de Marketplace será ainda maior - Fato #2</a:t>
            </a:r>
            <a:br>
              <a:rPr lang="pt-BR" dirty="0"/>
            </a:br>
            <a:r>
              <a:rPr lang="pt-BR" dirty="0"/>
              <a:t>Na América Latina já apresenta concentrações maiores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81000" y="6172200"/>
            <a:ext cx="4953000" cy="304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</a:rPr>
              <a:t>Fonte: </a:t>
            </a:r>
            <a:r>
              <a:rPr lang="pt-BR" sz="1400" b="1" dirty="0" err="1">
                <a:solidFill>
                  <a:schemeClr val="tx1"/>
                </a:solidFill>
              </a:rPr>
              <a:t>ComScore</a:t>
            </a:r>
            <a:r>
              <a:rPr lang="pt-BR" sz="1400" b="1" dirty="0">
                <a:solidFill>
                  <a:schemeClr val="tx1"/>
                </a:solidFill>
              </a:rPr>
              <a:t>, Junho 2016. Brasil </a:t>
            </a:r>
            <a:r>
              <a:rPr lang="pt-BR" sz="1400" b="1" dirty="0" err="1">
                <a:solidFill>
                  <a:schemeClr val="tx1"/>
                </a:solidFill>
              </a:rPr>
              <a:t>Multiplataforma</a:t>
            </a:r>
            <a:r>
              <a:rPr lang="pt-BR" sz="1400" b="1" dirty="0">
                <a:solidFill>
                  <a:schemeClr val="tx1"/>
                </a:solidFill>
              </a:rPr>
              <a:t> e demais </a:t>
            </a:r>
            <a:r>
              <a:rPr lang="pt-BR" sz="1400" b="1" dirty="0" err="1">
                <a:solidFill>
                  <a:schemeClr val="tx1"/>
                </a:solidFill>
              </a:rPr>
              <a:t>paises</a:t>
            </a:r>
            <a:r>
              <a:rPr lang="pt-BR" sz="1400" b="1" dirty="0">
                <a:solidFill>
                  <a:schemeClr val="tx1"/>
                </a:solidFill>
              </a:rPr>
              <a:t> apenas Desktop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371600"/>
            <a:ext cx="9277350" cy="460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67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10668000" cy="430530"/>
          </a:xfrm>
        </p:spPr>
        <p:txBody>
          <a:bodyPr/>
          <a:lstStyle/>
          <a:p>
            <a:r>
              <a:rPr lang="pt-BR" dirty="0"/>
              <a:t>Participação de </a:t>
            </a:r>
            <a:r>
              <a:rPr lang="pt-BR" dirty="0" err="1"/>
              <a:t>Marketplace</a:t>
            </a:r>
            <a:r>
              <a:rPr lang="pt-BR" dirty="0"/>
              <a:t> será ainda maior - Fato #3</a:t>
            </a:r>
            <a:br>
              <a:rPr lang="pt-BR" dirty="0"/>
            </a:br>
            <a:r>
              <a:rPr lang="pt-BR" dirty="0"/>
              <a:t>No Brasil cresce num ritmo 10x maior que outros canais</a:t>
            </a:r>
          </a:p>
        </p:txBody>
      </p:sp>
      <p:sp>
        <p:nvSpPr>
          <p:cNvPr id="4" name="TextBox 8"/>
          <p:cNvSpPr txBox="1"/>
          <p:nvPr>
            <p:custDataLst>
              <p:tags r:id="rId1"/>
            </p:custDataLst>
          </p:nvPr>
        </p:nvSpPr>
        <p:spPr>
          <a:xfrm>
            <a:off x="438151" y="1600200"/>
            <a:ext cx="7029450" cy="33598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>
            <a:defPPr>
              <a:defRPr lang="pt-BR"/>
            </a:defPPr>
            <a:lvl1pPr algn="ctr">
              <a:defRPr sz="1600" b="1" cap="all">
                <a:solidFill>
                  <a:prstClr val="black"/>
                </a:solidFill>
              </a:defRPr>
            </a:lvl1pPr>
          </a:lstStyle>
          <a:p>
            <a:r>
              <a:rPr lang="pt-BR" dirty="0"/>
              <a:t>Evolução </a:t>
            </a:r>
            <a:r>
              <a:rPr lang="pt-BR" dirty="0" err="1"/>
              <a:t>yoy</a:t>
            </a:r>
            <a:r>
              <a:rPr lang="pt-BR" dirty="0"/>
              <a:t>: 1 semestre 2016 x 1 semestre 2015</a:t>
            </a: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3621515"/>
              </p:ext>
            </p:extLst>
          </p:nvPr>
        </p:nvGraphicFramePr>
        <p:xfrm>
          <a:off x="438149" y="2133600"/>
          <a:ext cx="6648451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326840" y="6151206"/>
            <a:ext cx="4854760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Fonte: 34º </a:t>
            </a:r>
            <a:r>
              <a:rPr lang="pt-BR" dirty="0" err="1"/>
              <a:t>WebShoppers</a:t>
            </a:r>
            <a:r>
              <a:rPr lang="pt-BR" dirty="0"/>
              <a:t> e Mercado Livre </a:t>
            </a:r>
          </a:p>
        </p:txBody>
      </p:sp>
      <p:pic>
        <p:nvPicPr>
          <p:cNvPr id="8" name="Picture 3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957096" y="3664640"/>
            <a:ext cx="3021011" cy="56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7620000" y="3352800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Quais são as principais </a:t>
            </a:r>
            <a:r>
              <a:rPr lang="pt-BR" sz="2000" b="1" dirty="0"/>
              <a:t>categorias</a:t>
            </a:r>
            <a:r>
              <a:rPr lang="pt-BR" sz="2000" dirty="0"/>
              <a:t> que estão ajudando a manter o forte crescimento do Mercado Livre ?</a:t>
            </a:r>
          </a:p>
        </p:txBody>
      </p:sp>
      <p:pic>
        <p:nvPicPr>
          <p:cNvPr id="12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800" y="1672500"/>
            <a:ext cx="1505374" cy="88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8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9"/>
          <p:cNvSpPr txBox="1"/>
          <p:nvPr/>
        </p:nvSpPr>
        <p:spPr>
          <a:xfrm>
            <a:off x="1524000" y="3124200"/>
            <a:ext cx="4191000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lnSpc>
                <a:spcPts val="5800"/>
              </a:lnSpc>
            </a:pPr>
            <a:r>
              <a:rPr lang="es" sz="4000" b="1" dirty="0" smtClean="0">
                <a:solidFill>
                  <a:srgbClr val="2C3377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Rentabilidade</a:t>
            </a:r>
            <a:endParaRPr lang="es" sz="4000" b="1" dirty="0">
              <a:solidFill>
                <a:srgbClr val="2C3377"/>
              </a:solidFill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15220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data:image/jpeg;base64,/9j/4AAQSkZJRgABAQAAAQABAAD/2wCEAAkGBxQQEBUQEBQTFRQXFRwVFRgUGBwVFBgUFRgXFxcUGBgYHighGBolGxgXITIiJSkrLi4uGB80ODMsNygtLisBCgoKDg0OGxAQGjQmHyUvLC0uLCwsLCwsLCwvLCwsLCwsLCwsLCwsLC0sLCwsLCwsLCwsLCwsLCwsLCwsLCwsLP/AABEIAKUBMgMBEQACEQEDEQH/xAAcAAEAAQUBAQAAAAAAAAAAAAAABQEDBAYHAgj/xABMEAABAwIEAQcIBgUJCAMAAAABAAIDBBEFEiExBhMiQVFhcZEHFBYygZKx0SNCUlVkoSRygrLBCBUzNENiosLSVGNzs7TE4fA1NlP/xAAaAQEAAwEBAQAAAAAAAAAAAAAAAQIDBAUG/8QANxEAAgEDAgMFBAoDAQEBAAAAAAECAwQRITEFEhMUQVFhcRUyUoEiNEJTY5GhscHwIyTRM+EG/9oADAMBAAIRAxEAPwDuKAIAgCAIAgCAIAgCAIAgCAIAgCAIAgCAIAgCAIAgCAIAgCAIAgCAIAgCAIAgCAIAgCAIAgCAIAgCAIAgCAIAgCAIAgCAICKx/FJKZrXRQPnJdYhn1Ra9yqTk1sjehSjUeJSx6kJ6W1P3dUeI+Sz6svhOvsNL71D0tqfu6o8R8k6svhHYaX3qHpbU/d1R4j5J1ZfCOw0vvUV9Lan7uqPEfJOpL4R2Gl96h6W1P3dUeI+SdWXwjsNL71FPS2p+7qjxHyTqy+Edhpfeor6W1P3dUeI+SdWXwjsNL71FPS2p+7qjxHyTqy+Edhpfeor6W1P3dUeI+SdWXwjsNL71D0tqfu6o8R8k6svhHYaX3qHpbU/d1R4j5J1ZfCOw0vvUPS2p+7qjxHyTqy+EdhpfeoN4sqSQP5vqN+sfJSqkvAiVlTSz1UbcCtjziqAIAgCAIAgCAIAgCAIAgCAIAgCAIAgCAIAgCAIAgMPF64U8Ek7tmMLu8gaD2mwVZPCyaUoOc1Fd5r/BeK1D3SU9aQZQ1szLAC8Ug206iLe1UpyezOu9o0opSpbbfNEfwbxPNJLK2rcC0tfJEbNbzYnEPGm+lt+pVp1JNvmOi8sqcYRdPfRP5mPgvElVKytfI62WAzQjK0ZQ7MWnQa6AbqsajfNkmvaUYOmord4Z74fxR83Il+JtzvLc0PJsuSd479u11aDbw8lbqlGHMlS08cnv+dJpKiqa6vbTCKUtja5kZu0C/wBbdOZ8z1I6MY06bVPOVqeouIal1JRSOcGvlqxE9waAJIruF7HbMADp1KqnLlj6h2tKNWpHdKOV5MzHT1NdUzxwT+bwwOEd2tD3vktc3LtgFdtyk0nsZ8tKhTjKUeZy19CToquenpZZK8sJizEPZoJI2i4cQPVd0WV03FZkYShTqVYxo95HcFYvUSPfDWn6RzG1EWgH0T/q6DoNvFUpTk9JG97QpRipUtlo/UxeGuKJXzzQ1JuHPl82fYNB5JxBi03IFj17qIVG20zS5soRhGVPy5vmX6TiKQYO2qkdmncC1psBmkc9zGaDTq8FPU+hzGTtY9qdPuX7F/hrF53U9RHPz6qnLgRa2a7c8eg69vYphKWHnci5oU1Ui4e7L+shMExieYxvbXMM5cOVppmiNtidWs0vcBZwk336+B03FGnFNKn9HukjbuKcWNJSvmaA5+jWA7F7zZt+zW/sW05YR59rR61RRe3f6ER5niMTWTNqGzPJBkhcxrGZTuGuGoIVVz4OjntZNwccLuZSSsqa2rmgp5fN4oLNc4ND3vkcL2F9AAo5pSeE8E9OlQpRnOOXL9jElx+pgjrYJXtdPTxiSOUNAzMdsS3a4Uc8kmm9TRWtKcqc4r6MnhotYvX11PSx15na6+TNDyYEdn7c71idtVEpTUVLJNGlb1KsqPL469+hKx+dQVdPytSJWTlzXM5NrA1wjc8ZSNbaK/0k1qc76U6cuWOHH+6m1LU4QgCAIAgCAIAgMCqxaKPd1z1N1U4MZ14Q3ZFVHFjW+rE495AU8pyT4gltEwn8cW/sD7//AIU8hg+KpfZPUHH8F7SMkZ26OA8Df8kcGXp8WpS97Q2HDcXhqBeGRr+wGzh3g6hVaZ30rinV9yWTOUGwQBAEAQBAQXFuEyVkccDCGxmQGYkkO5Nutm6akmyzqR5lg6rStGjJze+NDBbwu+CrhqYJXPsDHKJ3knkiNAyzeg2NtFHTallM1d5GdKUJrzWPHzIufgmd1LFE18bZWTSFzg425GYnMActybW0t16qjpPBvG/iqjk1o0vzRKzcNvz1fJ5AyWmZBFcnQtaW87TQajrV+R64MFdRxDO6bbLeC0NbTsiiMFGQwNaXh7s+UWu71N7JCMo6MmvVo1G5cz17jJw3hhomqpKiOJ4mlzx3GYhhGxuNDfqSNNJtvvM53cuWCg2sIwKXhmcU1LC4sJgrBKecSOQBeQBpvYjT81CpvCXgzWd3B1JyX2o4+Zky4ZV0tTNNRtikjnIe9kjiwtkta4IBuCnJKLbj3lY1aFSmo1cprZosVfD9ZPTchNK1xlnD5+ccrIhryUQtrqBvZHCTWGWhc0adXnhHZaeviy96LPhqYKmnle/JdkgneT9CRswhu4PQp6eHlFXeKdOUJx3108SyzhF7qKSB5a2bl5J4XtJOUucS25tcXGh71HS+jgv21RrKcdsJMx4OEZ3QUlLM5rY4i98pjcc2cuJjDeb0X3UKk+VRZd30I1J1ILV6LPgZcfDE0NU+SnmdllhLJHyOzSNkH9G8C1nW7esqVTw8ozd5GpTUZx2eiRh1+BVtU1kNRHSgtc0moa48oQ07taGiziO2yq4Sloy8LihTzKLev2e4msewmarjnp3cm2OzDTvFy/lG6kvHVcDbrK0nFyWDmoVoUZRmt9cryMB0eJTtZA5scABbykzJMxc1u4Y0C4J7VXFTRG3NawbmsvOy8D3NhtTSVctRSMZNHNYvjc/I9r2i2YE6EfNS4uLygq1GrRjCo8NbPyMV/DdRNFWTTBgqKiMMYxruYxrdml1t1Xptpt7surqlCdOMfdi858TP4kwSWfDmU0YaZG8le5sOZa+qtODcUjG3uIwruo9nn9SVxGhdJNTPbbLFI5zr72MT2C3XqQrtao54VFGMl4/9JNWMQgCAIAgCAtyyZRcoVlLCIitmc/fQdQ/j1qUctWcpbEPPForpnDOPiRlTGrJnJOJE1TFbJyTRE1DbKTjnEsRyFpDmkhw2INiO4hThFYylB5i8G58PccvYRHV89uwkHrD9YfW7xqspQ8D3LPi792r+Z0KCZr2h7CHNIuCNQQsj6CElJc0di4hYIAgCAiuIMG87Y1vKyxZXZrxGxOlrHsVZRydFvX6Ms8qfqQfoL+Mq/fWXR8zr9pfhor6C/jKv306PmPaX4aHoL+Mq/fToeY9pfhoegv4yr99Oj5ke0fw0PQX8ZV++nR8x7R/DQ9BfxlX76dHzJ9pfhop6C/jKv306PmPaX4aK+gv4yr99Oj5j2l+Gh6C/jKv306PmR7S/DQ9BfxlX76dHzJ9pfhoegv4yr99Oj5ke0fw0U9BfxlX76dHzJ9pfhoq3gaxB88q9Df1+pSqOO8rLiGVjkRt4Wx5xVAEAQBAEAQBAEAQBAeJJA0XKEN4Me2bUqTJrmMaoishnKOCLqWqyOWaIiqCsjjmRFUFY4pkRVBWRxzMFWOcIDYuEuJHUj8jyTC484fYJ+s3+IWc4nqcPvnRlyv3WdXjeHAOBBBFwRsQelYH1iaayj0hIQBAEAQBAEAQBAEAQBAEAQBAEAQBAEAQBAEAQBAEAQBAUJQENLV5336Nh81ODiqVMy0MiKbRTg0jPQtTy3QpORGVL1ZHJORE1TlJyzZEVRVkccyIqSrI45+Bh2UnOyinJLWAqk9+h0PycYyXNNI86sGaMn7HS32fBZTXefScJu3NdKXdsbwsz2wgCAIDy94aLuIA7TYIAyQOF2kEdhuEB55dubJmbm+zcZvDdAJp2s1e5rb7ZiB8UBcQBAEAQBAEBS6AqgCA8mQXy3F+q+vggPSAIAgCAIAgCAIAgI7HKnk4T1u5o9u/5XUpGFxPkhk0PGeM6ehe2OcvBLcwyMzc25G46bgqW8HHbwlUWUY8PlRw86cpKO+J1h2kjoQ3dCpFas2emxFk7GyQuEjXeqW6g9yGElLODKOEyuF+aO/dTkt2eTIvFMJljaXEBwG+Xo7wpTOStbSgsmkUuOxVLnsjLszNHBwyne3xV08nDc28qUObxPFQ5WPOm8IiK/FY4HBshNyLiwvptc9SjmwdFCxqVYOSM5p6R0/xVk8nHKPK8S7jzNKGNL3GwAJPcEloWhB1GorfuLvC+ON5ZlRFmyskANxa4Ojh4FUbTR3QpSs68XI7s11xcdKwPrk8rJ6QkIAgPnLA6b0lxSdmI1UkbWXMMLXNafWLQyMOuBYb2BJQE7V+TvEMHrIZ8EdNPETeVj3xt9Ui7HglrXhwJsQLi3cUB7qDfjeK4tzP+zegL/wDKVf8Ao9G3rlefBrfmgJCbjGqj4ipsOEg82dGy7MjbkuhLvWtf1gDugOosqWFxYHtLhu0EFw7xugNA8qHlAlwielZFEyRkuYyAg58rXMFmWIFyHHe+tkBrvEnlFxnD3MqaqggipXvyta52aTUEhjntecr8oJ1bbs0KAu4v5Q8XdAcRo6GNlABmDp7OlcwGxkLWyAht+oHTW5GqAnhjdRjWCCejlZRSPcWTPe4gRtYSH5HgXF+bY6WBOt9UBzviPB8LpcPc9mJvnxAMFnQz8oHy3FwA29mb6k9qA3HgzjaWn4aOIVGaofC/k+c6z3NMrI23eQbkB+53t7UB7o/LB51JTxUVFLM55Z5wRmLYOUda12s51hc3Nh+dgM3EP5s9IonSSTjEGgMYwA8ic0TrXOX7Dj0oDoyAIDnPFXlQ83rP5uoKV9ZUjR4abNa61y3QEuIG+wHXvYC3w/5Uy6tbh+J0j6KZ5AjLnZmOc7RoNwLAnQEXF0B0pAEAQBAEBq3Gc9jE3vd8ArwPL4jUxyo415QSH4jSZtQQwEHYgzEEKJLUvZv/AAyNvxLhWikikaIImEtcQ9gyuabEhw7lPKYU7mXNjJDeQvEix0rHn6Jtn9ge4EEDquADbsURTO6vOFPDOqelTM1shy31N9e+ynlMVfwzgnwA5vWCPyKp3nd70T5x4jaKHFnSN0jkc4Hq9bK7wOU+1WejPMqYr0ZQ70Tb331XQ8cp8w05Pl7zRKuJ1XJNK2+VjbjtaNm+Fyud6n1VCpC2pxhLdmxcMVvKwAE85nNPd9U+HwWkGeLxOh06mVszH4vq8sTYh60h/wAI+ZslVmnCaOZOpLuJPCaTkYGx9mtvtHU/FWitDjva7rVnJndOG5+UpIXk3Jjbc9oFisJLU+qs5udCLfgSSg6ggLc8wY1z3mzWguceoAXJ8EByLE/J5heOPlqcNquTkzXl5MZ4s77nMWOykE2Oxt2IDWcbbi/DMkUhqzUU73ZWtc9z4zl1LHRv1jJHS09G6AluMqCubilLj9BTvnY+GOTI0Fzmkx5XRuDdbFjvWA6exAYnlDwvGMbigqHUPItjc5jIQ6815AC6V+a1m8xrQCAd+goDE44wySo4nhpopHQvcyFudhs9jeS55aR05Q5AZnlP8ncWEU8eI4dJNHJFI1rsz7kl17StcBcOzWuNiDsLagW/KBXurZcAqH2zTNYXW2zmSHNb2koDb/5REObCWH7NUx3+CVv+ZASE8eXhSx+6x/yEBygYfUz8Kxebte9ja17pWsBJyZbBxA3aHb94PRdATRxilmwl9JheFTecmnySvEDeYGgco502rnkjNYbm/RsgLdNC+Pg2qZIx7HNqW3D2lhsZoCCA4ajXfvQHSfIvRNiwWmLWgF4fI89LnOe6xPXzQ0ewIDQ8a/8Au0XfH/06A8001bX8RV1BFWzwwkvD8ry4tiYWDLECbMcXWGYWIBPcQMarpKnAceooIqueWGofHmEribslk5KRr23s4j1gbaG3VqBmeR9zYsfxGKo0qHGQNLtzabNIBfcnmu7QLoCn8oRwkrKCCA3qedYNPOGd8YiHWCXB1vagO5hAVQBAEAQGjcfPtPF2sP7y0geFxaWJxOPceuLqyDJ62RuU9TuUdl/OyrPc6uHtdGWS7X0GKysLJJMzTuGvaL9FtAL+NlOGI3FtsZ/BGKsjzUTouRkbcm51eRve/wBa2vVbZRHRmN9DMeeOxuFKx00jYmC5cdO7pJ7BqtXsebDFWajE6BiuIMo6fM4+qA1o6XOtYBZLVn0FeqqFLL7jhPGMJqIXPOr2uMnjfN+XwWk1oeBw+6cbh52kRTsZvQXv9J/Rdt7et7qhy0wdnYcXme7ckOGaPk6cXHOfzndx9UeHxUxWhwcSuOavp9kicNPmtc6I6MfoL9R1Z+dwqReGelXh2y0U1uisH6VXl31I/gw6eLtU3ZEl2azx3s2xbvQ+bR2DgwWoIP1P4lc8tz7Ph/1ePoTSqdoQFHNBFjqDoe5AcaqfJjiGHVMlRgVSxjJN4pDYht7hnOa5sgGtibED2lAUk8nOK4rNG7GqqMQsN+TisXa2uGhrQ0EgWzEkhAdjp4Wxsaxgs1rQ1oGwa0WA8EBcQHD+PMCxE8RNraGme/I1j2uItE4xsu6MuOgzC7e8oCxx1jmJY4yPDocMqacGQOlMrXZbtvYF5YGsYN7new9oHTqPgal5CiZUMEslExoifdzbPblJdYEA3c0GxugJjHsDgroTT1TOUjJDi25bq3Y3aQUB7lwmF1N5m5g5Axcjkubclly5b3vtpvdAeMBwOChhFPSs5OMEuDbl2rtzdxJQEigIrifAY8QpJKOcvEcmXMWEB3Me14sSD0tHQgL2BYUyjpoqWLNkiaGNzG7rDrIA1QGl1/k+lkx9mLiWMRtLTyZDs/Ni5M67b6oCB4Fw97eKsRkLXBuSSziCGnPJEdD0oB5XKF78awl7GOI5VgJaCQLTsOpG26Ak+PeFKCtqzJkqhVMaHSSUYFwAOaX5tC4C1iNbAa6LeFvKUeZtJPbJx1LyEJuCTbW+FsZfAnk9oIHtxCJ81TKdWSVDg4tOxIaAOcNrm9uhZzg4S5Wb0a0KsFOD0OhqhqEAQBAEBo/lMiIbBKOhzmH9oAj4LWnueHxqL5IyXicW4tl/S4HHQANJPUBIbqs39ItwvM7ebNkPE1OP7Vp8T+VldTWDz1Y3Dk2ka9QPdX4qySBrja1tNSGtIueom6zb1PWVN07fp97O/wDDOBClZmdYyu9YjYD7I7ElJs1s7RUY57y5jPD8VW4GUyc3QAOLWi++g6SoTL3FpC4f0mzn/GeDxUsrY4g7K5hJzG/SR8FspZR8/f29O2qLl9TkrcKPnfm/1c1+zJvfw0WTjqe12tdl6nfjBvQW62Pk5Pmbfia7xjR3Y2Ybt0PcdvA/FZzR7fBrnD6b7yV4H4fkdS8uwZi+QjLs7K0Xvc6WsfzUQ0L8UjKrPENkTNRhsrGlz4yALjUi9wbHS9zqQPatHI8h2lRb7nYsGp+Sp4o/sxtB7wAsHufY28eWlFeRmqDYIAgCAIAgCAIAgCAIAgCAIAgCAIAgIKoxx0UojfE85nFkYaLEuB5vOcQ0hzbu0OlrHVbxoqUcp7HFO6cJ8rjvoiHwuomZUVM0EBkbK+xa57GPjlj0c1wJsRc3uL6ELoqRg4RjKWMfszjozqKrUnCOVLzWU14+ROcKYY6mphHJbOXF7ragFx2Hssue4qqpPK2O6yoSo0uWW+W/zJlYHWEAQBAEBD8WYf5xSSRgXcBmZ+s3X89R7VaLwzkvqXUoyS3OIVuFRTEOkbcgW3I0vtp2rXlUj5ald1rdOETHHD1OP7PxcVPTRo+KXDWMkxhMxpCTTWiJFrtAvbvIKnkRl22qnzKWpKelFX/tEng3/So5EW9o3HxD0oq/9of4N/0pyIlcSuV9owa3EJJ3B0zy8gWBNturQBWUTmrVp1XmbyzA82bynK252XLfsveycpLry6fT7i8pMGWqiBsjSxwuHCxUSWTWnUdOSlHczaKufDEYGWDCCCCNbFoade4KOU2V3U1J/AZpa6pZFJlc0OzvJaLhoIJAd0AuAVJaI7rGpO4qJSOpBYn1BVAEAQBAEAQBAEAQBAEAQBAEAQBAEBZqg4scGaOynKTtmtp+amOM6lZ55Xjc0emyunjZK6oYWR/SZ3kuFULEPjuSDZpfe2lnNFjcBd8m1ByjjX9vM8WHK6qjJtYWuX9rxRt9DhMcOrAc1yS5xJc5ziSXOPSdT4rinUlLc9anQhT90z1Q2CAIAgCAICiA5Zxzgfm8xlYPopDfTZrzuPbqVtCR8txWzcJ9SOzNYWp44QBAEAQBAEAQFVXJKT7jqvA+BmmgzyD6WSxcOlrehn8T3rGTyz6/h1mqFPL3ZsqoeiEAQBAEAQBAEAQBAEAQBAEAQBAEAQFEBH0NEM3LPaBIc17ElvOy3IFyATlb4dpV5T05VsYwprPM1qSKobBAEAQBAEAQBAY2IULJ43RSC7XDX+BHapTwzKtSjVg4SOScQ4BJRyZXXMZ9R/Qew9TlvGeT5K+spW702IlW1ZwpZKKSGEAQBQAmoRVMllrsb5wVwmQW1NQLW1jYR09D3fwCxlI+g4bw7DVWovRG/LM98IAgCAIAgCAIAgCAIAgCA8ySBoLnEADUk6ADrJUpN6IhtJZZ5gnbI0PY5rmnYtIIPcQkk4vDIjJSWUy4oLBAUQFUAQBAEAQBAEAQBAEAQBAWaqlZKwxyNDmnQgi4KJ4KThGa5ZLKNBx3gJzSX0hzN3yONnDsa7p9vitVUPCuuEPOae3gafV0j4jllY5h6Q4WWikmeLUoTpvDRYVjFhQQLqC0YtkphfD9RU25OM2+07msHbrv7Ec8HZQsatZ6LQ3/AIe4OjpyJJTyso2JHNaf7o6+0rGUsn0FpwynQ1erNoVD0wgCAIAgCAICigELh2KOfUPjeQAL5ej1Tbfp0Xm295KdeVOW3cdlW3UaUZx3JpemcYuoytgCUbxuBdMoEDjPF1NTOMbnZn9LWc7KepxGgPZuuqnZXFSPNCP56HHVv7elLlnL8tTT8ax+Cr/ppJsvQxvNZ326T2m6vRteKUdYRj/Jz17vhtbScpencWcJxempXZoJJ29bd2O72nQ9+6tWt+LVlicY/wAlaFzwui8wlJfng3DCuNKaZwYXZHHbOLNJ6g47HsKzdhcwjzTj+TydMeJW05csZfmsGdi+L8g9rQ0G4u7sF7afmvFu73oTUcHr29t1YuWTOc6QvaWZDGRdxN83Zltp1Lqbm5pxxymCUVF53Mi61yigzJzIAFMgXTK2AUgqgCAIAgCAIAgCAIC3NA14yvaHDqcLj80KyhGSw0RM/CdI/eBg/Vu34K3MzllYUG8uJZHBlH/+X+J3zTmZX2db/CZ1LgNNFrHDGD15bnxKjLNoWtGHuxRIgKDfBVCQgCAIAgCAICD4re4RtsSBm1t3aXXlcVlJU1h9+p3WKi5vJbiwgh8ckEl26F1z42tvfqVYWclOE6UtO/UmVynGUakde7QwKaibNUStdewzu06w7RcdOhGtcTUu7LOidV06MGvIpRVLhSzAOOhZbXbMbG3VoFFGrNW1TXw/UmpTi60NPEtvpAKZs4Ls5flOultfkqypJWyqpvOfElVG6zp40L2JPL46YOJNwb+IF+9a3EpTp0svf/pWjFRnUwtjJw2Pka0xMJy2I1/VB+K2t49K8dOL0Mqz6luptanPcKezzueCeNrnGV5bm39Ykt8NR7V9JxWvcU7eFxbTfLjDx+/8M+c4dQt53E6FxBczeU3+38l6TEaRrnMNMQ5psRp477K9vbcQuKaqQuNGsmVxcWNCo6c7fVehZnxuiZbNTm50A0JJOwAvqVpUsuI04uUrjCXqRRubGtLlhb5/IjOOK2ONjYIIgySSxNtXhu1u8nT2FefwW8u7ic6tSo+nH9f/AIj1r7h9rSjGEKa53+h0XE4i2OnDvWFOxru9oC8Hi/LKrGS7/wDp61hlU5LwM/EDkrImtJAAYAOgC9rK1w3C7hFbLBSilK3k3vqWYaYTVkjXl1ru2OuhsAs4U+tdyjJvGpdz6dvFx8izhVA2SZ7HFwADtjY6EDVZWtBVKsotvTJpXquFOMktz1hU7mxTgEizAR2G9rjqVrWpKNOqk9kVuIRc4PHeYzY2ciZC88rnsBfXLp7evXsWCUeg5uX0s+Js3LqqGPo4NqwR5dAwuJJsdTvoSF79lJyoRbPJuYqNVpGeuswCAIAgCAIAgCAIAgCAIAgCAIAgCAIAgCAICPxiubC0Z25g42tptv07rku7iFGK51lM3t6MqjfK8NERVkQVLBCbNdlJaDzTc227l5taXQuI9J4Txp6nZTXVoy51qs6nvBB+lTftfvq1mv8AZqfP9yLh/wCGHyI2k/q0/fH+8Vx0vq1T1X7nTP8A9ofMyJnDzFg/3h/zLWbXYY+plFf7T9DzV/0dL3H95qrV/wDOj/e8tT96qZsX/wAif/fqBdcdb9mEvqiOc8VRXkdVxaOjlcyTrDmPIBPt07iF7vDZ9OpOwuPdksx9GeFxGHPCN7Q3i8S9UYuORieJlZHobZZAOg7X9h07iFfhFWdncysar84lOKU43dvG8prykiD4YpRnkrZyeThvYnW7x1ddht2uHUqf/oLucuWzpe/Uevkjv4RQhCPXksRiv1PWEP5SSbE6nRkdy0f3gOa0deUWHeQubiC6FGnw2296W/p3v5/sdNr/AJakrqrstvU7FxMNYv8Ah/JeNxSPLKC8jrsXmMmXcV/r0f7HxKm7+ux+RFD6tL5nrCf69L+3+8Fa1+uy+ZWv9Wj8imAj9Kl/b/fCixX+xP5/uTdP/DD+9xgUA+jqP1B+8uW39yr6fyb1n9On6mVhbYmU7ppGB5DrWPssNe8re0VGFu6s45eTO4dSVVQi8GwYbM18TXNblB2HVYkdC9i2nGdNSisLwPOrQcZtN5ZlLczCAIAgCAIAgCAIAgCAIAgCAIAgCAIAgCAIDHrKNkzcrxcbjoIKyrUIVY8s0aU6sqbzFmNTYLDG4Oa03GouSbHrWFOwo05cyWppO6qTWGy/T0DI3ukaLOdvrp17LWnb04Tc4rV7mc6spRUXsjxBhUTGuYG813rAknbZVhaUoRcUtHuWlXnJpt7GOOH4L3yn3isfZtv4fqaO9q43MTH8Pc4xNjbzRdumzQcv5Ln4hbSm4RgtNvQ1ta6jzOT1JGgwmOE5mA5rWuTddlCypUXzR3OercTqLD2NNxHhOaKomkZaWCdznPbs9jnknb6zdSLjXbTRdXEJKrRhOGlSnt5o47Ok6VWUZa057+TNPw39GqH0kuscmgv26NPtGh7e5a3y7dawvaOk4a6b+a/k57J9juZWlXWE/wCpkRxIdYsMpugjP2uJuM3dq8+zqXLwrP8Ak4pdb649PL9ketdpLks6Oy3/AL+ptlPwFNUthph9DSx2dI5w58rt7NZ1bkk6ai17KnDZt1J3lZfTlpFeCF5yqEaEH9Fb+bOo1mHMmADxttY2KtXtqdb30Z0q06fulH4bGXteQS5oABueja/WVV2tNzU2tUFXmouKejPUNAxkjpWjnO3101sTp7FaNvCNR1EtWRKrKUFB7IU+Hsje6RoOZ17633Nzb2pTtqdObnFasTqylFRb0R4p8LjZmyt9fR1zfTq1VadpShzYW+5adec8Zexjnh+C98p94rF8Nt87fqadsq+JIwwhjQ1osBsF2whGEeWK0OaUnJ5ZcViAgCAIAgCAIAgCAIAgCAIAgCAIAgCAIAgCAIAgCAIAgCAIAgIHiThSCuF5AWSD1ZGaO7j0OHf7LLehXlRzy7PdeJz3FvGtjm3WzMHhjgGnopDO4unqHEkyS9GY3OVo0Hfqe22iitW6kVDCUV3GsI8rznL8Ta7LEuVQBAEAQBAEAQBAEAQBAEAQBAEAQBAEAQBAEAQBAEAQBAEAQBAEAQBAEAQBAEAQBAEAQBAEAQBAEAQBAEAQBAEAQBAEAQBAEAQBAEAQBAEAQBAEAQBAEAQBAEAQBAEAQBAEAQBAEAQBAEAQBAEAQH//2Q=="/>
          <p:cNvSpPr>
            <a:spLocks noChangeAspect="1" noChangeArrowheads="1"/>
          </p:cNvSpPr>
          <p:nvPr/>
        </p:nvSpPr>
        <p:spPr bwMode="auto">
          <a:xfrm>
            <a:off x="1173162" y="88899"/>
            <a:ext cx="3048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595959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595959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AutoShape 11" descr="data:image/jpeg;base64,/9j/4AAQSkZJRgABAQAAAQABAAD/2wCEAAkGBhQGERUSBxQVFBQUGBUZGBgYGBcXHRYXHiIZHBgWHRcXGyYfGxsmGxgYHy8kJic1LC0sHB4xODAqNyYrLCkBCQoKDgwOGg8PGjIkHh82KzUzLzE1NSwvNDQwNS01NDE1MjUxKTUvLzU1KSw0Li4sMS4pLS0sLC01LCw0MTQqLP/AABEIAHABwgMBIgACEQEDEQH/xAAcAAEAAwADAQEAAAAAAAAAAAAABgcIAwQFAQL/xABREAABAwIDBAILCwgHCQEAAAABAAIDBBEFBiEHEjFBUWEIEyIyNXFygZGxshQjMzRCUlRzdKGzFRZigpLB0dIXGCRDU5OURGWDhKKkw+PwY//EABsBAQACAwEBAAAAAAAAAAAAAAADBQEEBgcC/8QALxEBAAIBAwIDBgUFAAAAAAAAAAECAwQRIRIxBUFhExRRgdHwMrHB4fEGIzNxof/aAAwDAQACEQMRAD8AvFERAREQEREBERAREQEREBERAREQEREBERAREQEREBERAREQEREBERAREQEREBERAREQEREBERAREQEREBERAREQEREBERAREQEREBERARL24qB5o2uU+CEx4cPdEg0NjZjT5eu95hbrC+bXrWN5T4NPl1FunHXeU8RUDX7W8QrT71IyIdEbG+t+8fvXUbtMxFmoqXedsZ+4tWt71T1XEeAamY5mv/fo0SipjBdtk9MQMYjZK3S7mdw/rNu9PisFaOXs00+aGb+GPDiLbzDo5nlN/fw61NTLW/aVfqvDs+m5yV4+Mcx9/wC3rIiKVoCKI7Sc/f0fU8c/ae39sk7Xu7/a7dy5177jr97a1uarv+s1/u//ALn/ANCC8kVG/wBZr/d//c/+hSLAeyCoMUcGYi2WmJt3TgHsuf0majxltkFoIuKmqWVrGyUrmvY8Atc0hwcDwII0IXKgIiICIiAiIgIuGrNo32+a71FYx/L1T9Im/wAx/wDFBtRFBNidQ6qweB1Q5znF01y4kk++P5lTtAREQEREBERAREQERQbabtN/o59z/wBn7f2/tv8Aedr3dztf6Dr33/uQTlFUeVNvn5z1kNL7i7X25+7v9v3t3Qm+72oX4dKtxAREQEREBERAREQEREBERAREQEREBERAREQERRvaDmA5coZJITaR1o4/LdzHWGhzvMsWmKxvKTFjtlvFK954QDaltCdVvfRYS60bbtleD8IecYI+SOB6TccONZIvrOIVPe83tvL0jS6ammxxjp/Pq7/5v1P0ef8Ayn/wXXqsNloQDVxSRg8N5jm39IWnsSxJmEQumrTZjBdxsTYcOA15rx8JzvQ5ncYaSVr3OB7h7XN3xzADwA7QHQLanTVjjq5c/TxzNaJv7Lesd5jf6M4rt4Vi0uCStmw95Y9vAjmOYI5g8wpttUyKzLzm1OFjdhkduuYODH6nToaRfTkR1gCvlq2rOO20ugwZ8erxddeYnyn8mkcl5tZm+nEsXcyN7mRnzXdX6J4g+bkV76z1szzAcBr494+9zERPHld47xh1tegu6VoVWWDJ1157uH8U0caXN01/DPMfRUnZI/EKf7QPYkWe6endVvayAbznkNaBzcTYD0laE7JH4hT/AGgexIqMyp8epftEHttU6reudlGKDjRS/wDT/FRuuw+TDHmPEI3xPHFr2uY4fquAK22oHtlyrFmDDZpZWgS0zHSxvtqA3V7L9Dmg6dNjyQVBsf2lvylO2mxF/wDY5XWO8dIXHhICeDb98OFteWum1hxbIyTXuxPDqSWoN3vghLj0u3Rc+lB7a+OcGC7tAOJ6F1sVxSPBYZJ8QcGRxNLnOPIDqGpPIAak2Cy5tD2pVGeZHMaXRUgPcQg8bcHSEd87nbgNLdJDQeIbU8Lww7tRWxE/oEyffGCF28Gz7QZgcGYXVQveeDN7dcfEx9nHzBY7RBsyqzhQ0L3R1lZSxvabOa+eJrmnoLS64K7OGY5T41vHCp4Z92292qRkm7fhfcJtexWLqiodVuL6lznudxc4lxPjJ1KvLsaO8rfKg9UiC56z4N/ku9RWIlt2s+Df5LvUViJBqXYZ4Fp/Kn/Eep8oDsM8C0/lT/iPXT2sbWm5NaabCCH1jhrzbA08HO6Xnk3znSwcE1rs10eFvMeIVdNE8WuySaNjhfUXa5wI0XB+feHfT6P/AFEP86x7U1Lqx7pKlxe95LnOcblzjqSSeJVu7H9j/wCVt2uzMz3jjFC4fC9Ejwf7voB77j3tt4L1nxiCmhFRPNE2EhpErntDCHW3SHk7tjcW11uvP/PvDvp9H/qIf51HNuYtgs9vnQfiMWW0G4mu3tW6gr6uGi+DZ5LfUFzIPKrs10eFvMeIVdNFILXZJNGxwvqLtc4Eaarlw3MNNjRLcKqIJi0XIilZIQOkhhNgs0bcPDVT4ofw2KT9jX8aqvqWe0gvTEsZgwZodik0ULXGwMr2xgnjYF5FzZUX2Q+O0+N+4fyTPDPue6d7tUjJN2/abX3CbXsbX6CpD2SXxKm+vPsOWe0Em2aVbKDFaSSse2NjZAXOe4Na0WOpc7QBah/PvDvp9H/qIf51jhEGzaLNtFiTxHQ1dNLI6+6xk0T3OsLmzWuJOgJ8y9ZZR2MeG6Txy/hyLVyAvDxvO9Dl07uLVUUbh8guu8de427vuVUbX9sT4ZH0OWX7u7ds0zTrvc42H5NuBcNb6C1rmkXvMhJeSSdSTrc9KDWVFtbwqvO7FWRg/ph8Y/akaB96lkMzahodA4OaRcEEEEdII4rEUkLordsaRfUXBFx0i6k2R9o1VkWQGhdvwkjfhcTuOHMj5jrfKHVcEaINdLjqKhtIxz6lzWMaC5znENDWjUkk6AAc10MuZgizTTR1OGm7JBextdp+UxwHBwNwV0toPgqu+zT+w5Byfn3h30+j/wBRD/OvuJZ2ocIY19dVwNa9oc33xri9p4OaGklw6wsbog1nTbXMKqnbsdZGD+kHsH7T2gfepVSVjK9gko3tkY7UOY4OaR0hw0KxEvfyhnepyVMJMKed2/dxkkskHQ5vT1jUdKDYiLxMnZshzpSsqcPOh0ewnWN4tvMPpBHSCDzXtoCIiAiIgIiICqvbrVFrKWId64yvPjaGBvtOVqKrNutGXR0so4NdIw+NwaR7DlBqP8crTwjb3ym/r+UqiX1nEL4vrOIVU9BaN2gMMmG1IjBJLBYDUnUclTeRct1NZXQOp43sEcjHveWuaGtaQXakcSLgDnfour8xDEY8JidNWu3Y2C7jYmw8QBJXXwPMUGZGF+EyCRrTY6OaQetrgD9ytMmKt7xMy4HSa7Lp9PetabxPn5RvCL7ZKlsOHbsnfPkYG+MXcT6AfSqJU72wTVLq0NxGwiA94tfdLT3xv8+4APiHKygi0tRbqvPo6jwfD7LS1536ufv77vrHmMgs0IIIPQVqmkm90Rsd85rT6QCsrxRmYhsYuSQAOkngFqmlh9zsaz5rWj0Cyn0nmq/6i2/t/Hn9FU9kj8Qp/tA9iRUXlXSupb/SIPbar07JH4hT/aB7Eizut5yjcBna3i4ekKpts+0+CkpZKHCJGyzzDckLTvNijPfXcNC897u8gSTbS+eEQfqOMzENiBLiQAALkk8AAOJWzcr4UcDoqenkN3QwxMcRzc1oDj6bqm9iGy73QY8TxjdLB3VOy4ddwNu2u6N0jQcbi+lhe+EFI9kdmUxtgoIDYO9+lAPEC7Y2npF982PNrehU7lvAZMz1UVLRd/K7dueDRqXOPU1oLvMppt9kL8YeHfJihA8VifWSu72OcQkxSUutdtLIR49+IX9BI86C5ssbNKHK0YZSwMe+1nSyNa97zpfUjQXHAaLwNo+x6mzJC+TBomQ1TQXNLAGtlPzHNGlzydxBtyVkIgw69hjJDxYjQg8j0K9exo7yt8qD1SKrNotO2kxWtbB3vb5T4rkkj0kq0+xo7yt8qD1SILnrPg3+S71FYiW3az4N/ku9RWIkFtYPtXGTcCgpsHIdWPM+uhFO0vdZ5B4vIPct4czpYOqmpqXVj3PqXF73kuc5xJLidSSTxK41KtmUlDHiERzXftPySbbgk03O23/u+PVfdv3O8gneyDY8cRLK7MrLQizoYXDWU8pHg8GdA+VxOnfX8BbgvjdR3PBfUEA26eBZ/Kg/EYstrUm3TwLP5UH4jFltBt2i+DZ5LfUFzLhovg2eS31BcyDLG3Dw1U+KH8Nik/Y1/Gqr6lntKMbcPDVT4ofw2KT9jX8aqvqWe0gu7G8uU+ZGtZjMLZmsN2h17A8L+hUXt+ytS5a9xfkWBkPbPdG/ui29u9p3b+LePpWhlR3ZNf7B/wA1/wCBBWOznD48VxOlirmB8b5AHNPBwsdCtK/0WYX9Ch9B/is47KvDFH9aPUVrhBH8M2f0GDStmw6lijkZfdc0EEXBB59BIXX2l5kOVcMqJ4DaTd3IyLXD3nda4X+bcu/VUoVU9kdKWYbCGnR1Sy/X3Ep9aDOSv7ZThWEZZp458UqqJ9ZIA8l80JMNxpG0F3cuAOp43uOCoFEGu8RzRhOLxmLEauhkjcLFrpoSPvdosxZ4wiDBK2WLBZmTQXDo3se2QbrhfdLmki7Tcea/NeCiC4ex0zK6lqZaGU+9zNMjB0SNsDYfpM4+QFcW0HwVXfZp/Ycs2bIZDFjNGWfPcPMWPB+4laT2g+Cq77NP7DkGPFemxfZTBXUza/MEYlMhd2qN4u0MBLd9zDo4kg2vcWseelFrYGzjwTRfZ4vZCDsYrkmixqMxV1LCWkcmNaW9bXNALT1grLu0TJpyLXPpt7fYQHxuPExuuBvW03gQQem19L2WvVn3skx/a6X6l3tFBw9jpjrqWulpXH3ueIuA1+EYRYjl3hffpsOhaIWVdiJtjlJb/wDf8GVaqQEREBERAREQFH895e/OWikijF3ju4/LbwHVcXb+spAixMRMbSkxZLY7xeveGUHNLDZwsRxB5IziFau1DZy5znVmCMuDczRtGoPORoHG/MdOvM2qlU96TS20vRtJq6arHF6fOPg0btD8GVP1f7wqQyZmt+UakSx3LD3MjPns/mHEfwJXgopMmab2i0cbNXR+G10+G2G89UW9Nv1lozMWBw7QKIdpcCHAPhkHyXcuux4EfvCz3iFA/C5XxVjS17CQ4Hkf3jmDzC667+CYHLmGZsOGt3nu9DRzc48mj/7UgLGTJ7WY2jlnRaSdDW0Wyb078xtt890g2XZdOO1zHPHvdORI89Y+Db53C/iaVoFeJlHK0eUqcQ0/dO7577WL38z1AcAOjzr21YYcfRXbzcj4nrPes3VX8McR9VSdkj8Qp/tA9iRUNgFK2uqoIqgXZJNE1wva7XOAIuOGhV89kj8Qp/tA9iRUZlT49S/aIPbaplY0XUbB8Kla5sUT2OIIDhLIS08nAOcQSOOoss7ZryxLlCqkpcQHdMPcutYSMPevb1Eeg3HEFbMUI2q7PW57pf7PYVMN3RO07rpicfmu+42PC9wqHYvtK/NSb3Liz7Usx0J4QyH5V+TDwdyGh01vpVYfmhdTuLJwWuaSHNIILSNCCDqCDpZaD2G7SvyxGMPxd/v8Y95ceMsYHeX5vaPS0dRKCLdkbgppq2Gpb3s0W4dPlsJvr1te30FQ/Zdm0ZNxGOep0icDHLpezHW7rzODXeIFaS2gZNZniifTykNf38T/AJkgvY+I3LT1ErJeLYTLgcz4MSY6OSMkOa4feOkHiCNCLEINqwzNqGh0JDmuAIINwQeBBHELzszZiiyrTSVOImzYwSBpd7vksbfi4nRZTy/tExDKzO1YPUvjj1IYQx7RfU2bI1wbc66LpZhzXVZqeH45O+Ut70Gwa3psxoDRfqHQg6eKYg7FppZ6jv5Xve7xuJJ9auzsaO8rfKg9UiolXt2NHeVvlQeqRBc9Z8G/yXeorES27WfBv8l3qKxEgt7A9lDM6YFBUYWAysYZuoTgPfZjjydYWa7zHTUVNVUr6F7o6ppY9hLXNcLFpHEEHmtQbDPAtP5U/wCI9dfatspZnVhnwwNZWMGh4CYD5Dj87od5jpwCBbINsH5F3KHMj/eNGxSuPwPQx5/wug/J8nvdBA34LEdXSPoHujq2uY9hLXNcLFpHEEFW1sg2wfkXcocyP940bFK4/A9DHH/C6D8nye9Czds1C7EMGqhDqWhj/wBVj2ud/wBIJWUlt6eBtaxzJgHMe0gjiHNIsR4iCsk7QsjS5Fq3RShxhcSYZCNHs6L8N9vAjz8CLhp3I+ZI810MNRSEasa17Qe8kAAew+I8OkWPNe494iBMhAABJJ0AHMkrGeX801WVXmTBJnwudYOtYh1uG81wLXWubXHMr0cd2k4jmWPtWK1T3xni1oZGHdThG1u8OooPu0vH2ZmxSpqKM3jc4NYfnNY1rN4dR3d4dRU87Gv41VfUs9pU4rj7Gv41VfUs9pBoBUd2TX+wf81/4FeKgm2XKD824cRQgumgd21jRxeACHsHWWkkDmQAgz/svmEGL0RlIA7c0XPSbgDzkgLXTnBgu7QDiehYea4sN2mxHAjkpRX7T8SxOnNNWVb3RObuuFmBzm9DpA3fcDwNzrzug1tBO2paHQODmngWkEHxEKEbbMDON4RMYhd0BbMPEy++f8svPmWacBrqqlla3AJJmSyFrQInOaXn5I7ki/Fa9y5RTUlJFHjcnbpwwdtcd3unHVw0ABaL7o01AF0GMFqTZNmWnzdQxtc2M1EDGslaWt3tBYSWtqHAXv03HJU9tY2XvyXMZ8PaXUcjrtI17ST/AHbur5pPEaceMGw3E5cHkbLhsj4pG8HMJaR1XHLq5oNofk2L/Cj/AGW/wXg4lmbDcHqWUmIPgjmeLgOa0AcLBzrWaTyBOvoWeJtsuLTM3HVjgDpcRwtdbymsBHjBuobNM6ocXTEuc4kucSSXE6kknUknmg2xFQxRkOijYDyIa0eggLx9oPgqu+zT+w5QTYHhlfDAZcVleKRzbQQv1J4e+tLhvMjsLAA2dcm3Amd7QfBVd9mn9hyDHi2Bs48FUX2eH2QsfrYGzjwVRfZ4fZCCRrP3ZKfG6X6l3tLQKz92Snxul+pd7SCLbEvDlJ/x/wAGVaqWVdiXhyk/4/4Mq1UgIiICIiAiIgIiIChmaNllLmEmSD3iU3JcwDdcelzOBN+YsSpmi+bVi0bSmw58mC3VjttKjMR2M1tJf3IYphys7ccfM+wHpXQi2UYlIQHQBoPMyxWH7LyfQFoJFrzpaLevj2qiNpiJ+X7qhwbYe95vjc7Wj5sXdEjy3gAHzFWbgmAQZdj7XhcYY3nzLj0ucdSV6KKamKtO0K/U6/PqeMluPh2gREUjSRjPuRI8/wALIayR8YjfvgsAJJs5tu65d0ofh3Y802GzRzR1M5MT2PAIZYlpBAOnDRWuiAiIgrzOexWlzjUmpfJJC9wAeIwyzyPlm4761gfEOu/k0PY9QYbIyWirKlkkbg5rgI7tcNQeCtlEH5jBaAJDc2Fza1zzNuSj+b8hUmd2BuLx900Hckad17PE7mOdiCOpSJEFF13Y0neP5PrRu8hJFqOoua6x9AXbwXsbY4XB2NVTpGgjuI2drv1F7i42PUAetXSiCpq7sdKOqkc+nmmiaToxu6Q0cgC65PjJUq2f7OItnwmFFLJKJty++Gi27vcN0c977lL0QfiWPtrS08wR6VUX9Wyl+lVHoj/grgRB4mTsrsybSMpKV7ntYXkOdYE7zi48NOa9tEQQnPWyalz09stSXQyt0L492728g4EWNuR48ui0V/q2Uv0qo9Ef8FcCIPCyfll2UqcU3uiSeNnwfbA3eY35gI4tHIHhw4WA7+NYHBmKF0GLRtljdxDuR6QRq13WNV3kQUvjXY2xTO3sFqnRtJPcSMEluoPaWmw6wT1ro0fY0u3h7urW7vMMiJJHQC59h47HxK9kQVHP2N9G83hqKhosNO4OoABN93mdfOpLkHZZDs/lkkoppJDK0NIeGi1je43QpuiAiIgrvO2xKkza8zUpNLO65c5jQWPcflOj016wRe5vdQhvY0yk93WxhvSInE+jf/er7RBC8i7KaTIp7ZT3mnOnbZLXaOYY0aNHpPWpoiIOKppmVrHR1TWvY8EOa4BwcDxBB0IVW5m7HqkxRxfgsj6Vx13bdsjv1NJDm/tWHQrXRBQjexpmJ7qtjt0iJxPo3v3qZZS2E0WXHNlri6qlbYjtgAYHDmIhx/WJ5KyUQALcF0ccwoY5TTU8pLWzRvjJHEBwIJF+eq7yIKf/AKtlL9KqPRH/AAVo4DhAwCmhpoXFzYWNYHG1yGiwJtzXfRAUIz9srh2gSxyVs0kZiYWgMDdbm9zvBTdEFb5R2I0+UKyKrpp5nui37NcGWO81zDewvwcSrIREBERAREQEREBERAREQEREBERAREQEREBERAREQEREBERAREQEREBERAREQEREBERAREQEREBERAREQEREBERAREQEREBERAREQEREBERB/9k="/>
          <p:cNvSpPr>
            <a:spLocks noChangeAspect="1" noChangeArrowheads="1"/>
          </p:cNvSpPr>
          <p:nvPr/>
        </p:nvSpPr>
        <p:spPr bwMode="auto">
          <a:xfrm>
            <a:off x="1325562" y="292100"/>
            <a:ext cx="304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595959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595959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AutoShape 17" descr="data:image/jpeg;base64,/9j/4AAQSkZJRgABAQAAAQABAAD/2wCEAAkGBhAQEBQUDxAQFBAVEhAXFxgWEBEXFBUaFxcXFRUSGBYXGyceFxkjHBgVIC8gIycpLCw4FR4xNTEqNSYrLCsBCQoKDgwOGg8PGiwkHyQ0KiotKS8sLC0pKSosKSwvLCwsKSwsLCwpLyksKSwsLCksLDQsLCwsLCksLCwsLCwsLP/AABEIAPgAywMBIgACEQEDEQH/xAAbAAEAAgMBAQAAAAAAAAAAAAAAAQYDBAUCB//EAEEQAAICAQMCBAIHBAcHBQAAAAECAAMRBBIhBTEGE0FRImEUMkJxgZGhByNSwWJjcpKisbIVJENzwtHwJTNUgvH/xAAYAQEBAQEBAAAAAAAAAAAAAAAAAQIDBP/EACcRAQEAAgEDAwMFAQAAAAAAAAABAhEhEjFBAyJRMmGhQnGBkfAT/9oADAMBAAIRAxEAPwD7ZEYjEoREQEREBERAREQEiTECMRJiBEREgSJMQPJET1IxAiIiFJEmIEREQjLERAREQEYiIDEYiIDEjEmIEYjEmIERJjEoiIiBESZGJAiIgQRInqIHmIxEKREQMkSYhERJiBESYgREmIERJiBEScTQ1fXNPVclNlgFtmNow3qcDJAwMngZgb00etdZr0lRst3bcgAKMkk9gPyP5TPqNWteNxAX4sksBtwpbse/Cnt7H2lWq6nXq6rfp70fRXuC0FWZWJBP4qQNvJA7n0mpEtR4k682o6d5ujNgU2BbMDDqozuBx2GdvIPY/fND9mupvJt3Mx04UHLE7VbPoT2+HJP3CdTwhq1RXR9OdMldmxC7uN7WHBU7+HfKrz88DHrn0PiWvVahqKFyoyHFigIyLuDmsL9ollGG4IE34s0x5l26fWOtJp9PZdlW2gYAYclsbBke+QfuOZ8m1/iHVXuWsvszngK7Ko+QUHAln69r0s8zR1rebm8nAIrVFetQRUqL9XKjHcjOPSUcj3nT08ZpjPJd/A/i603LRqHLq+QjMcsrYyFJ7kHGOflPoc+S+B+mtdrK2A+Co72Ptj6o+8nH6z6WnXtMbzQLV84ZG3nuBkrnGM/LOZz9STfDeF45b8RE5OhPM9SDAiIiFZYk4jEIiJOIxAiJOJEBERATy9qjGWAJ7ZIGfu956nxHr2ptt1NrXZ3ixxg/ZwSAo9gJvDDqYyy6X21mwCeePlKL17rlV2mXWU6Yi5LhWrWLzX3bfgHDc4AznBM8eGCq1VazWamxAm+pAxO115C/M92/uA+ktOjraxzadQlmnsrAWsIPLzn62Tycjgg/P2EfTT6nP8H9au1emLXhOLChOzixdvoBxnJAPGOO06l3QNMa1QUVbUbci7cKrepwP/DNzitQAoCj+EYA+4CQynIKkYx295zyy5um5PljZgx2nuAD9UEBhyGGfUTUp6dTUWsprQWv9dguGOeScemTzxNrU2Dy92QvbJOB64xk/PE1L+sUaZc6m5KwWUAMecnOMjuBwT+BnLd3puTfZlXplTk2WVJ5pUqW2gPjGPrDkccTmdU6DXqbK3Gn05Hmfvi4cOVx9kpjLff8p1bNU244PGe3vPTu5bbjj7uPvlnqa7Fw24/UNLfTQyaWqqt827HqrBFdY2sQ2QTvYLjgHJAnG0XTNNX1ClrHuN71eeR5YWoMVLMxJwyjIY4I44BPpLPrOhm2+m03WKag3wqfhbPv7fzmCu+5atQq1X2PSm1DcEPnnaeRtA3ZPcevHbsPRjlw42ct8dZ05sWoWobHXcoBzuXGQQRxyASOeZuSpeFaHtxfqtKq3VtsRtnlYQKfi2EgYXJAIGeflLNo9dVcu6l1dMkZU5GR3Elmmpds8REyqCJE9SMQM0REgREQEREBERASt9T0vSrrHa7yGtrUl8P8WFHO4IfiwPvMsVnY5OODz7fOfMui+B3Oo3WWUNpkLb3W0HcuCCOOVyM5zjHM3jJ32zl+ztnT6Pq1Jr07PUanDAbMYyNowucbSBjgjGPnzYuh9M+jUJUoOFUn4iC24ncc447k9pp9J8NposfRU3F3XzDZYchAD9XC4JBPb1z34nV1DlfqjueeCZn1MtT7LjP7YaC+Tu3Ywc9/0jXa2vT1m25ttSryeeOcDA5JJzianiXxRVoK0suV23NtCoATnG48kgAAAzk9T6xo7a6NNqrbMalVIDIu51Y4qdmrGKyWAYYx25A5nHjHjbvjhctXXH2/LL1Tx7pK9Kl4DXVPZsACgEMvxHcHxjAGfy9OZHVqNLctWovq04pdl8w37a22jPlODgliM4CkgEWHMxVaLTaQ0U0pbbS1jq9flpYA5baNTaWG4BShUEccHHbnq9a8P6bVo9VodRvS0lcqd2CgYMQVJ2jBHPp2yJeb3dN4Y2a3rnn7fs1/E2s1P0Rn6eu+4MoBFeTt9WrDDD+nIz3JE9dH6pbXpKn6lbXTawYHeUTJydpPIAbbgkCe+kU2rplQcLt2qanDeXz5ShRYoJCgByWychu/ErXiXp1PUrU01esP0rTKwcvWdrjCB2yuBvBAJx7n2ky45n9GEmXsvb58rp9Zcoctxk/xD5QabTUyo4Sw/VJUPt5HdcjPr+c0fDFumbS0rp7fNStdgbBBYoME4P8AlOolYzvyRn0MYznbjlxuK/1DXpe3nU6thTpS5vrVWxYACdvOAwIVl9ROf4L8UUtZ9Hr0wpVi7LtctkgZIbIznA7/ACxO7oRU1NreXplVrbhdtzsIVirljtGW2/hyZodD6NotPqrRUlwsrRTvsP7sB/RGPr6ZPz57z1bmrHDne1niImGyIiQZYkxAiJMQIiTECIkxAof7UtZYqU1gkVubC3sxXbhT8uScf9pT/DGqevV1eX9qxEYejKxAZSPUYJ/KfX+q9Ip1Vfl3ruXORyQQf4gRyDOJofCFGktLV12EeU5802brEP8AClYXkkZ5wT6es645yY6crjbdusK3qAVWdhljljuY5YnGT6DOAPbE3LOMEtgDv85gGgAVtjN8blzuZjye4Gfqj5dhPdlY2hCfixn8p5ruWu/DT6zpxdVgisjfScvSLkPxgFdp7EjI3Y4zn0lT8PU6zV6t31+krXySvlO9BXYRYP3aEEeYNuSCd2Dg+uDeaK1HAbJGfX+U4H0I26UKiu9tLOVTUNYS1tbZV/MOGZA2cNjBBHaSzeq7YZ6ln5+HV/erZYxLNSFOF8sF93DZQqfiTHG0jOc84xNxKApYjOWOTz64Az8uAJVNBbprjUz3WrfXrHDqt1grOoK5srHmctUCMAD3x6zsaW62pFFy7mO5iKhcwQAkudzElhllATAPoAdvGpWMsdPPUaa3qsqCm90rVWqOpKlg+365zwcLkMfnjuZq6HQhNXfqBXpvLdVVHQP5rFfhsDk8d19PYTOup0tb1ozUvqsgKFYCxjXlMkuxLFVLfWYnhsTL0/R3kMdUajcXYBqw+0Vgkopz9oZP5yZc9ll1Nf7/AHDapFYAFSqhycAKAPc8DjmR1JmNdgqK+bsfZnGN+Ph78d/eZqagAQpyec+4PYcTR8s5xg5mLlcZOGdSq94T1GuU3V6m3bay/uVvcFy/xfEFzuKds449vWbnXuh6rWUJU7VqyhHZwx8t3+JWTYBkYGCD2+U2NX4OSzWJqTa4KmslQBglMYO7PA4GRj/Ob1fUG+lvW1um8vYuxA/7/d9rcue2M/p85697u44a8Vm6L086fT11M+8ouC3v68fIdh9wm5JiYbREGJBmiIgIiICIiAiIgJVfFfjBNHdWho8w7d+dwG0HcmVypy2N3t3+ctU4Xiro731qaK6GvVl2m1FIA9QMgj27/P1msdb5S71w3dQu8B0DfEq578jkrx8sn85l0ynaQxw3OPcA8f5zkdf6jqE017VCslK0+NGywfdi74McbV57n9JU/AXV9VZqtjWPbWUdm3szBSOVbJ7fFgfPMx/y3vM69axX7Sac7s8YGexBlN6p4R1X+1Rqzei6cWVvuLkMqrgGkL65wRgcHd7y5ayo8bR8Py9541vSKtVSKtSm9QVbBLDkHKnIOZwmM+nT0YepcLv54cjU9Dod6fPBeqvdbU73Wm4uWNrKVxygVVIzz8IGJl6NradVdqStLIStHx+YVe1ChKMFBDV4DH0B+L8Bn8Q9TGlrbVHziKlKeUGC1uXZQGIweQfX0BPBlc8Ma3T6lNXrE0THUkbbKw5dbOA4CZGASVGRj7PzmtyXUbmNywuV38fztm6x1pE6mr3aPdTTUzDU4dio2kkjb8JAbKYOSCxxjtN/wr0epKxbo9Ta1Vtj3EWBTvyCuw5GVwecjkkczp2VJfTV5tb1Z22mrO34jkmuwLwykscg8H1mz5WKwiIFVQvCgYwPsgD2jtazln7emcePs9sVTLDkkkd+PcwmXIYEjHpNesbQdynB9O3MjWap66LbKU3sqMVTB7j7uT7yYXquvw53iPNiatdWnl7PohVi+5iX3HPAycgfVwBx3lH0PhO63WebVbW9K6gubVtUnht5GBzv9PbnviWbwprLNTVZfdX5dpKqWUMA6V/EAEfIHdlJHv7idPoGn0qVH6Hs8tm3Ha274iBweTggYGPSevdxcNTJ0jEGJhtEREDNERIEREBERAREQETBrdYlNbWWHCIpYn5D+c0fD3iGvW1s9auoVypDYz2BB4JHYiXXlNsPi7q/0TT+aq5cOAoywXcwIywB+IAZ4PylX8DeK7LNR5NiVAWBiGStUIKgtzt4IwD85eepdOr1FbV2ruRu47H3BB9CDPmp19fTNcy0U7wpVS1jE2EMATsxgL3Hoc4+c6Y6ss8sZbl2+h9NqamsC/Uea28jeQq5LN8KYHryB+M92o5YYyB6c9v1nL1Nvk31+TZp66bXvzWysr23ZIyDj+ILk/55E6GiexkrOqVUuwzMEyaxggfW7A8jjPv3xOOeO46Y3TNraVdGV1Rkbgh+VYHuCJHTum00JsoqrRM7gFAwSe7fM9uZj1mp9BTY6+W9m5NhBK/8Mc8scnHpxI07uUVwrqWVfgcfEmRnBGe47TF3OWpdzW2TWHG3cAW/HEYXy92dgzknPH5n0nM0l2tbWWrfUg0YUlG4+WDnOST8Wc9sfnifxXobHND2UNW3w8hth7YBJXYcnPrjgTU9O7Tr4cz/AGvr36l5LIfo+8jHl/CExxbvx39e+OcYmx4r63qdCoZBWUdtq5UkJtydxbIyzgjj02nv3nY1vWaKGWm28K7qcMSu4EnCnAXaPXBPHw+sruv8S6k9QOl8seUzBMbPjIYD9+CeOPrdsfDOskt3pzt1NbbvR+n/AEwNqLbbFa/T7HqDfCgYbQ4BOQCBuAI+0e86HhjwyuhVwtjOXYEkgDtkAAD7zzOj03RmmpUNj2FRgu/1m5J5P6fhNmS5LIgxBiRokSZEDNERIEREBERARE5/XerrpaHtb7I4H8THhV/P+cCu+K7m1mpr0NRIUEWXsPsqMEL/AJH72Se/2ZV40jn3vf8ARUE2fCvSWp073Xc6m8NY5PcAglV+XfOPnj0nn9nCY0CH+J7T/ix/KdL9Njn5lWial3SKHsFj01tauMMUBYY7c/KbcTm6MN+ircqXRWKHKkqCVPuD6GfMf2h9Qs+kCjLCmtK8AsTuJGS7E8sfTJ9j7mfVJwfEnhCnW4ZiyWqMBlAOR32sD3Hf27zeFkvLOU3OFE/Z91OyvVpWpPl2bgy+nClg+PQjHf5mX3p/Uh5uy56l/wDj/wC8FnurIHxspPxHjuee/wB5w+G/BdOiYuGay0gjcwACg99qjtn35k9S8HVX6tNS1jgqUJUYwxQ5XnuPTP8AKXLLHKs4yyNHxQ1tiawVDUqUqrByD5Vi92NXsdpYMR37T5dPv2JzF8NaMWeYNNVvznOwd/fHbPzxLh6nSZYbVqjwKNVVprL7LEsFNauuBlgPqjJ+q20gHv2l22iTBnO21uSREREioMQYlCRJkQM0REgREQEREBKhqv8A1DqAr76XSHc/s9vovzx2/BvedbxX1k6XTkpzc5CVD1LNwDj1x3/Ies9+GeijS6dUPNh+Kw+7t9bn1x2/CanE2zeeG51NsUWn2qsP5KZyvAaY6fR/Zc/m7GdDrxxpbz/UXf6Gmv4Sr26HTj+pQ/mM/wA4/SeXXnM1niPTVXpS9gFrkADBOM/V3EfVz6ZnTlCr8Gahupm63b5PnG0NuBJwcom3uMfCOePhjGS9zK2dl9iBEy0iJDMByTgTmXeKNEhw2qpB/wCYD/lGtjqTzIquV1DIwZSMggggj3BHeTAQYgwIiIgQYgxKEiTIgZoiJAiIgIMSueNOrNVSKaedRqD5aAdwDwzfLvjP9LPpLJvhLdNPp3+/69rzzptMSlXsz/acfd3/ALkt80Oh9KXS0JUn2Ryf4mPLN+JzN+LfgkcrxS+NFqT/AFFv+kiZ+hpt0tA9qav9Aml40bGg1H/KI/MgTp6AYqrH9BP9IjweUdQ19dFTWWthFGSe/wAgAPUk4H4yOmdSr1FS21ElGzjIIPBIII+8GVX9qO/6NXgjy/N+IZ5J2nZ94+t+ksXh3QeRpaaz3Wtc/wBo/E36ky6nTtN86ZNX1rT1WJXZai2PjapPJycD7snjmYuu9er0iAtlnY4Stfru3sB7dufn74EoXia5H6sS5xVT5Zc/KtRYw+8k7R8yJafDfTHuf6bqh++sH7pD2prP1QP6RB7/AD+ZmumSS1Ord0x1+HL9b8fUbGCHldPW2EX23kcs3/mfSeeq0dI0pSm6ioFxxiokgE7QxfuvOec+ktk+fdO0X0/qt1r80UMAPZinwov3ZDN/+yY3ffsXhcOhdFXSVeWjuyb3YbiMjP2Rgdv+5jrHW6dIge9iqlsDCkknv2HynRlE8f1nUanSaZe7FifkGIXP4BXMmPuvK3icLwjhgCOxAI+49pJkIoAAHYAASTMtIiIgQYgxKEiTIgZoiJAiIgc/rPW6dIge9sAnAwCST34A+UqfQ+p06nW26u+6pET93Qr2IpA9XwTnsT/fPtPH7SeorY1WlrUNbvVj7qW+FEHzOc/l7za0n7L9OAPNtuY4GQCqrn1x8OcTrJJN1zttuo7tni/Qr31VJ+5t3+nM1bPH/Tx/x8n5V2n/AKZk03gbQJ/wAx/ps7foTj9J1NN0uiv/ANumpP7Naj/ITHta9yneKfGFGo0dtdSXkso+I0sEHxAklj2HE6ek8ZDYoGi15+FeRp8jt6HPab3jCvOg1A/qmP5YP8pudEs3aak+9NR/wiXc0nO1R611D6fqtJR5N9a+YbHFtewlVGcgZORgOPxl7lX0X73rF7elGnrrHyL4Y/8AVO/1TU+VRa/8FdjfkpMmXiLj5fMOkaT6d1KzPNTW2WP80V8qv3E7BPrAEov7LNFiu6092dUH3KNx/Vh+Uvc16l50mHbbT6tq/Jots/grdvxAJH6zkeAtB5WiQn61ubGPvu+r/hCzL44fHT7/AOyo/N1H850OirjTUgdhTV/oEx+lfLcJlG8PatdZ1W68cpVXtr+7OwN+I3n/AO06XjLqzYXSafnUX/D/AGEP1mPtkZ/AMfaaXgnQrRq9ZUv2PIAz3Iwcn8Sc/jN4zUtTK8yLnBiDObaIiIEGIMShIiIGaIiQJBkxA+eeFvD2pfqD36yp12s7ZYcM5OF2+4AyRjjgT6HETWWW2ZNEREy00OvU79Leo7mm0f4TiaXgu/foKD7Jt/ukr/KdsjPeaPROjppKhVWzFAzkbsZG45xwOwl3xpNc7cjw3ora9brmsRgrvWVYg4YfEcA+uAROl4n09lmjvSoFnatgAO59wPwzOpEWkmld8CdNso0arapV2d2wRyAcAZ9jgSxREW7uyTU05viHpx1GltqX6zJ8Oe2QQy/qBKpofEfUVpShNBZ5yKE3sGCcDAYggDOMfaxL5ES6mizaveGvDTUFrtQ/mauz6zdwo/hX9OfkAOBNDWB9L1ZLdrGnUotbEAnDjAGcf2UP3FvaW8yJerndTp40QYiZaRERAgxESiIiJBmiRECYkZjMCYkZjMCYkZjMCYkZjMCYkZiBMiIkCIkEwBkREoSJMiAgxIMBESJQMREgyxESBERAREQEREBERAREQERmRmAJkREoQYkQERBMCDERKEiIkCIiBkzGYiAzGYiAzGYiAzGYiAzGYiAzIiICIiAiREBERAZkREoREQIiIkCRmIgf/9k="/>
          <p:cNvSpPr>
            <a:spLocks noChangeAspect="1" noChangeArrowheads="1"/>
          </p:cNvSpPr>
          <p:nvPr/>
        </p:nvSpPr>
        <p:spPr bwMode="auto">
          <a:xfrm>
            <a:off x="1477962" y="495300"/>
            <a:ext cx="304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595959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595959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389881" y="512762"/>
            <a:ext cx="7634288" cy="477838"/>
          </a:xfrm>
          <a:prstGeom prst="rect">
            <a:avLst/>
          </a:prstGeom>
          <a:noFill/>
          <a:scene3d>
            <a:camera prst="orthographicFront"/>
            <a:lightRig rig="soft" dir="t"/>
          </a:scene3d>
          <a:sp3d>
            <a:bevelT w="165100" prst="coolSlant"/>
          </a:sp3d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59595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pt-BR" dirty="0" smtClean="0">
                <a:solidFill>
                  <a:schemeClr val="bg1"/>
                </a:solidFill>
              </a:rPr>
              <a:t>Modelo de aquisição de clientes tradicional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" name="Picture 2" descr="http://dicaedinheironanet.com/blog1/wp-content/uploads/2014/12/funil-de-vend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2557462"/>
            <a:ext cx="37147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1"/>
          <p:cNvSpPr txBox="1">
            <a:spLocks noChangeArrowheads="1"/>
          </p:cNvSpPr>
          <p:nvPr/>
        </p:nvSpPr>
        <p:spPr bwMode="auto">
          <a:xfrm>
            <a:off x="3489325" y="1765300"/>
            <a:ext cx="1236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595959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595959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>
                <a:solidFill>
                  <a:schemeClr val="tx1"/>
                </a:solidFill>
                <a:latin typeface="Arial" pitchFamily="34" charset="0"/>
              </a:rPr>
              <a:t>Visitas</a:t>
            </a:r>
          </a:p>
        </p:txBody>
      </p:sp>
      <p:sp>
        <p:nvSpPr>
          <p:cNvPr id="10" name="CaixaDeTexto 26"/>
          <p:cNvSpPr txBox="1">
            <a:spLocks noChangeArrowheads="1"/>
          </p:cNvSpPr>
          <p:nvPr/>
        </p:nvSpPr>
        <p:spPr bwMode="auto">
          <a:xfrm>
            <a:off x="3371850" y="5795962"/>
            <a:ext cx="1384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595959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595959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>
                <a:solidFill>
                  <a:schemeClr val="tx1"/>
                </a:solidFill>
                <a:latin typeface="Arial" pitchFamily="34" charset="0"/>
              </a:rPr>
              <a:t>Vendas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725" y="2341562"/>
            <a:ext cx="49530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28"/>
          <p:cNvSpPr txBox="1">
            <a:spLocks noChangeArrowheads="1"/>
          </p:cNvSpPr>
          <p:nvPr/>
        </p:nvSpPr>
        <p:spPr bwMode="auto">
          <a:xfrm>
            <a:off x="6340475" y="3349625"/>
            <a:ext cx="19129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595959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595959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>
                <a:solidFill>
                  <a:schemeClr val="tx1"/>
                </a:solidFill>
                <a:latin typeface="Arial" pitchFamily="34" charset="0"/>
              </a:rPr>
              <a:t>Taxa de conversão</a:t>
            </a:r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5375275" y="1417637"/>
            <a:ext cx="647700" cy="852488"/>
          </a:xfrm>
          <a:custGeom>
            <a:avLst/>
            <a:gdLst>
              <a:gd name="T0" fmla="*/ 2147483646 w 408"/>
              <a:gd name="T1" fmla="*/ 2147483646 h 537"/>
              <a:gd name="T2" fmla="*/ 2147483646 w 408"/>
              <a:gd name="T3" fmla="*/ 2147483646 h 537"/>
              <a:gd name="T4" fmla="*/ 2147483646 w 408"/>
              <a:gd name="T5" fmla="*/ 2147483646 h 537"/>
              <a:gd name="T6" fmla="*/ 2147483646 w 408"/>
              <a:gd name="T7" fmla="*/ 2147483646 h 537"/>
              <a:gd name="T8" fmla="*/ 2147483646 w 408"/>
              <a:gd name="T9" fmla="*/ 2147483646 h 537"/>
              <a:gd name="T10" fmla="*/ 0 w 408"/>
              <a:gd name="T11" fmla="*/ 2147483646 h 537"/>
              <a:gd name="T12" fmla="*/ 2147483646 w 408"/>
              <a:gd name="T13" fmla="*/ 2147483646 h 537"/>
              <a:gd name="T14" fmla="*/ 2147483646 w 408"/>
              <a:gd name="T15" fmla="*/ 2147483646 h 537"/>
              <a:gd name="T16" fmla="*/ 2147483646 w 408"/>
              <a:gd name="T17" fmla="*/ 2147483646 h 537"/>
              <a:gd name="T18" fmla="*/ 2147483646 w 408"/>
              <a:gd name="T19" fmla="*/ 2147483646 h 537"/>
              <a:gd name="T20" fmla="*/ 2147483646 w 408"/>
              <a:gd name="T21" fmla="*/ 2147483646 h 537"/>
              <a:gd name="T22" fmla="*/ 2147483646 w 408"/>
              <a:gd name="T23" fmla="*/ 2147483646 h 53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08" h="537">
                <a:moveTo>
                  <a:pt x="408" y="1"/>
                </a:moveTo>
                <a:cubicBezTo>
                  <a:pt x="397" y="3"/>
                  <a:pt x="371" y="0"/>
                  <a:pt x="342" y="11"/>
                </a:cubicBezTo>
                <a:cubicBezTo>
                  <a:pt x="313" y="21"/>
                  <a:pt x="268" y="39"/>
                  <a:pt x="232" y="66"/>
                </a:cubicBezTo>
                <a:cubicBezTo>
                  <a:pt x="196" y="93"/>
                  <a:pt x="158" y="137"/>
                  <a:pt x="130" y="173"/>
                </a:cubicBezTo>
                <a:cubicBezTo>
                  <a:pt x="102" y="202"/>
                  <a:pt x="83" y="248"/>
                  <a:pt x="61" y="287"/>
                </a:cubicBezTo>
                <a:cubicBezTo>
                  <a:pt x="30" y="273"/>
                  <a:pt x="0" y="258"/>
                  <a:pt x="0" y="258"/>
                </a:cubicBezTo>
                <a:lnTo>
                  <a:pt x="58" y="537"/>
                </a:lnTo>
                <a:lnTo>
                  <a:pt x="342" y="451"/>
                </a:lnTo>
                <a:lnTo>
                  <a:pt x="281" y="416"/>
                </a:lnTo>
                <a:cubicBezTo>
                  <a:pt x="277" y="397"/>
                  <a:pt x="296" y="359"/>
                  <a:pt x="317" y="334"/>
                </a:cubicBezTo>
                <a:cubicBezTo>
                  <a:pt x="363" y="285"/>
                  <a:pt x="389" y="280"/>
                  <a:pt x="408" y="265"/>
                </a:cubicBezTo>
                <a:cubicBezTo>
                  <a:pt x="408" y="265"/>
                  <a:pt x="408" y="1"/>
                  <a:pt x="408" y="1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/>
          <a:p>
            <a:endParaRPr lang="pt-BR"/>
          </a:p>
        </p:txBody>
      </p:sp>
      <p:sp>
        <p:nvSpPr>
          <p:cNvPr id="14" name="CaixaDeTexto 35"/>
          <p:cNvSpPr txBox="1">
            <a:spLocks noChangeArrowheads="1"/>
          </p:cNvSpPr>
          <p:nvPr/>
        </p:nvSpPr>
        <p:spPr bwMode="auto">
          <a:xfrm>
            <a:off x="6167437" y="1406525"/>
            <a:ext cx="191293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595959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595959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>
                <a:solidFill>
                  <a:schemeClr val="tx1"/>
                </a:solidFill>
                <a:latin typeface="Arial" pitchFamily="34" charset="0"/>
              </a:rPr>
              <a:t>Tráfego pago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>
                <a:solidFill>
                  <a:schemeClr val="tx1"/>
                </a:solidFill>
                <a:latin typeface="Arial" pitchFamily="34" charset="0"/>
              </a:rPr>
              <a:t>@ CPC</a:t>
            </a:r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 flipH="1">
            <a:off x="2420937" y="1417637"/>
            <a:ext cx="647700" cy="852488"/>
          </a:xfrm>
          <a:custGeom>
            <a:avLst/>
            <a:gdLst>
              <a:gd name="T0" fmla="*/ 2147483646 w 408"/>
              <a:gd name="T1" fmla="*/ 2147483646 h 537"/>
              <a:gd name="T2" fmla="*/ 2147483646 w 408"/>
              <a:gd name="T3" fmla="*/ 2147483646 h 537"/>
              <a:gd name="T4" fmla="*/ 2147483646 w 408"/>
              <a:gd name="T5" fmla="*/ 2147483646 h 537"/>
              <a:gd name="T6" fmla="*/ 2147483646 w 408"/>
              <a:gd name="T7" fmla="*/ 2147483646 h 537"/>
              <a:gd name="T8" fmla="*/ 2147483646 w 408"/>
              <a:gd name="T9" fmla="*/ 2147483646 h 537"/>
              <a:gd name="T10" fmla="*/ 0 w 408"/>
              <a:gd name="T11" fmla="*/ 2147483646 h 537"/>
              <a:gd name="T12" fmla="*/ 2147483646 w 408"/>
              <a:gd name="T13" fmla="*/ 2147483646 h 537"/>
              <a:gd name="T14" fmla="*/ 2147483646 w 408"/>
              <a:gd name="T15" fmla="*/ 2147483646 h 537"/>
              <a:gd name="T16" fmla="*/ 2147483646 w 408"/>
              <a:gd name="T17" fmla="*/ 2147483646 h 537"/>
              <a:gd name="T18" fmla="*/ 2147483646 w 408"/>
              <a:gd name="T19" fmla="*/ 2147483646 h 537"/>
              <a:gd name="T20" fmla="*/ 2147483646 w 408"/>
              <a:gd name="T21" fmla="*/ 2147483646 h 537"/>
              <a:gd name="T22" fmla="*/ 2147483646 w 408"/>
              <a:gd name="T23" fmla="*/ 2147483646 h 53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08" h="537">
                <a:moveTo>
                  <a:pt x="408" y="1"/>
                </a:moveTo>
                <a:cubicBezTo>
                  <a:pt x="397" y="3"/>
                  <a:pt x="371" y="0"/>
                  <a:pt x="342" y="11"/>
                </a:cubicBezTo>
                <a:cubicBezTo>
                  <a:pt x="313" y="21"/>
                  <a:pt x="268" y="39"/>
                  <a:pt x="232" y="66"/>
                </a:cubicBezTo>
                <a:cubicBezTo>
                  <a:pt x="196" y="93"/>
                  <a:pt x="158" y="137"/>
                  <a:pt x="130" y="173"/>
                </a:cubicBezTo>
                <a:cubicBezTo>
                  <a:pt x="102" y="202"/>
                  <a:pt x="83" y="248"/>
                  <a:pt x="61" y="287"/>
                </a:cubicBezTo>
                <a:cubicBezTo>
                  <a:pt x="30" y="273"/>
                  <a:pt x="0" y="258"/>
                  <a:pt x="0" y="258"/>
                </a:cubicBezTo>
                <a:lnTo>
                  <a:pt x="58" y="537"/>
                </a:lnTo>
                <a:lnTo>
                  <a:pt x="342" y="451"/>
                </a:lnTo>
                <a:lnTo>
                  <a:pt x="281" y="416"/>
                </a:lnTo>
                <a:cubicBezTo>
                  <a:pt x="277" y="397"/>
                  <a:pt x="296" y="359"/>
                  <a:pt x="317" y="334"/>
                </a:cubicBezTo>
                <a:cubicBezTo>
                  <a:pt x="363" y="285"/>
                  <a:pt x="389" y="280"/>
                  <a:pt x="408" y="265"/>
                </a:cubicBezTo>
                <a:cubicBezTo>
                  <a:pt x="408" y="265"/>
                  <a:pt x="408" y="1"/>
                  <a:pt x="408" y="1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/>
          <a:p>
            <a:endParaRPr lang="pt-BR"/>
          </a:p>
        </p:txBody>
      </p:sp>
      <p:sp>
        <p:nvSpPr>
          <p:cNvPr id="16" name="CaixaDeTexto 37"/>
          <p:cNvSpPr txBox="1">
            <a:spLocks noChangeArrowheads="1"/>
          </p:cNvSpPr>
          <p:nvPr/>
        </p:nvSpPr>
        <p:spPr bwMode="auto">
          <a:xfrm>
            <a:off x="1155700" y="1406525"/>
            <a:ext cx="1912937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595959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595959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>
                <a:solidFill>
                  <a:schemeClr val="tx1"/>
                </a:solidFill>
                <a:latin typeface="Arial" pitchFamily="34" charset="0"/>
              </a:rPr>
              <a:t>Tráfego Orgânico</a:t>
            </a:r>
          </a:p>
        </p:txBody>
      </p:sp>
      <p:sp>
        <p:nvSpPr>
          <p:cNvPr id="17" name="CaixaDeTexto 38"/>
          <p:cNvSpPr txBox="1">
            <a:spLocks noChangeArrowheads="1"/>
          </p:cNvSpPr>
          <p:nvPr/>
        </p:nvSpPr>
        <p:spPr bwMode="auto">
          <a:xfrm>
            <a:off x="6022975" y="5795962"/>
            <a:ext cx="1144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595959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595959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>
                <a:solidFill>
                  <a:schemeClr val="tx1"/>
                </a:solidFill>
                <a:latin typeface="Arial" pitchFamily="34" charset="0"/>
              </a:rPr>
              <a:t>ROI =</a:t>
            </a:r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67288" y="5472112"/>
            <a:ext cx="9906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ixaDeTexto 40"/>
          <p:cNvSpPr txBox="1">
            <a:spLocks noChangeArrowheads="1"/>
          </p:cNvSpPr>
          <p:nvPr/>
        </p:nvSpPr>
        <p:spPr bwMode="auto">
          <a:xfrm>
            <a:off x="6875462" y="5641975"/>
            <a:ext cx="20272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595959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595959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400" u="sng">
                <a:solidFill>
                  <a:schemeClr val="tx1"/>
                </a:solidFill>
                <a:latin typeface="Arial" pitchFamily="34" charset="0"/>
              </a:rPr>
              <a:t>Vendas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400">
                <a:solidFill>
                  <a:schemeClr val="tx1"/>
                </a:solidFill>
                <a:latin typeface="Arial" pitchFamily="34" charset="0"/>
              </a:rPr>
              <a:t>Investimento</a:t>
            </a:r>
          </a:p>
        </p:txBody>
      </p:sp>
    </p:spTree>
    <p:extLst>
      <p:ext uri="{BB962C8B-B14F-4D97-AF65-F5344CB8AC3E}">
        <p14:creationId xmlns:p14="http://schemas.microsoft.com/office/powerpoint/2010/main" val="243428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371600" y="533400"/>
            <a:ext cx="7832725" cy="477838"/>
          </a:xfrm>
          <a:prstGeom prst="rect">
            <a:avLst/>
          </a:prstGeom>
          <a:noFill/>
          <a:scene3d>
            <a:camera prst="orthographicFront"/>
            <a:lightRig rig="soft" dir="t"/>
          </a:scene3d>
          <a:sp3d>
            <a:bevelT w="165100" prst="coolSlant"/>
          </a:sp3d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59595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pt-BR" dirty="0" smtClean="0">
                <a:solidFill>
                  <a:schemeClr val="bg1"/>
                </a:solidFill>
              </a:rPr>
              <a:t>Modelo de aquisição de clientes tradicional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18443"/>
            <a:ext cx="10482016" cy="384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39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125537"/>
            <a:ext cx="8432800" cy="516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524000" y="492125"/>
            <a:ext cx="9372600" cy="498475"/>
          </a:xfrm>
          <a:prstGeom prst="rect">
            <a:avLst/>
          </a:prstGeom>
        </p:spPr>
        <p:txBody>
          <a:bodyPr lIns="0" tIns="0" rIns="0" bIns="0"/>
          <a:lstStyle>
            <a:lvl1pPr>
              <a:defRPr sz="275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3200" kern="0" dirty="0" smtClean="0"/>
              <a:t>Evolução da rentabilidade de um e-commerce</a:t>
            </a:r>
            <a:endParaRPr lang="pt-BR" sz="3200" kern="0" dirty="0"/>
          </a:p>
        </p:txBody>
      </p:sp>
    </p:spTree>
    <p:extLst>
      <p:ext uri="{BB962C8B-B14F-4D97-AF65-F5344CB8AC3E}">
        <p14:creationId xmlns:p14="http://schemas.microsoft.com/office/powerpoint/2010/main" val="186039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>
            <a:spLocks noGrp="1"/>
          </p:cNvSpPr>
          <p:nvPr>
            <p:ph type="title"/>
          </p:nvPr>
        </p:nvSpPr>
        <p:spPr>
          <a:xfrm>
            <a:off x="1393723" y="533400"/>
            <a:ext cx="8229600" cy="498475"/>
          </a:xfrm>
        </p:spPr>
        <p:txBody>
          <a:bodyPr/>
          <a:lstStyle/>
          <a:p>
            <a:pPr>
              <a:defRPr/>
            </a:pPr>
            <a:r>
              <a:rPr lang="pt-BR" sz="3200" dirty="0" smtClean="0"/>
              <a:t>Viabilidade de um </a:t>
            </a:r>
            <a:r>
              <a:rPr lang="pt-BR" sz="3200" dirty="0" err="1" smtClean="0"/>
              <a:t>marketplace</a:t>
            </a:r>
            <a:endParaRPr lang="pt-BR" sz="32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36738"/>
            <a:ext cx="6622026" cy="473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39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9"/>
          <p:cNvSpPr txBox="1"/>
          <p:nvPr/>
        </p:nvSpPr>
        <p:spPr>
          <a:xfrm>
            <a:off x="1524000" y="3124200"/>
            <a:ext cx="4191000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lnSpc>
                <a:spcPts val="5800"/>
              </a:lnSpc>
            </a:pPr>
            <a:r>
              <a:rPr lang="es" sz="4000" b="1" dirty="0" smtClean="0">
                <a:solidFill>
                  <a:srgbClr val="2C3377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Gerenciamento</a:t>
            </a:r>
            <a:endParaRPr lang="es" sz="4000" b="1" dirty="0">
              <a:solidFill>
                <a:srgbClr val="2C3377"/>
              </a:solidFill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12617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914400" y="533400"/>
            <a:ext cx="11079236" cy="430530"/>
          </a:xfrm>
        </p:spPr>
        <p:txBody>
          <a:bodyPr/>
          <a:lstStyle/>
          <a:p>
            <a:r>
              <a:rPr lang="pt-BR" sz="2200" dirty="0" err="1"/>
              <a:t>Marketplaces</a:t>
            </a:r>
            <a:r>
              <a:rPr lang="pt-BR" sz="2200" dirty="0"/>
              <a:t> cumprem, cada vez mais, </a:t>
            </a:r>
            <a:r>
              <a:rPr lang="pt-BR" sz="2200" dirty="0" smtClean="0"/>
              <a:t>as necessidades </a:t>
            </a:r>
            <a:r>
              <a:rPr lang="pt-BR" sz="2200" dirty="0"/>
              <a:t>dos compradores</a:t>
            </a:r>
            <a:br>
              <a:rPr lang="pt-BR" sz="2200" dirty="0"/>
            </a:br>
            <a:endParaRPr lang="pt-BR" sz="2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95513"/>
            <a:ext cx="10790164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212"/>
          <p:cNvSpPr txBox="1"/>
          <p:nvPr/>
        </p:nvSpPr>
        <p:spPr>
          <a:xfrm>
            <a:off x="1066800" y="1371600"/>
            <a:ext cx="3729824" cy="36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spcBef>
                <a:spcPct val="0"/>
              </a:spcBef>
            </a:pPr>
            <a:r>
              <a:rPr lang="pt-BR" altLang="pt-BR" sz="2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Principais </a:t>
            </a:r>
            <a:r>
              <a:rPr lang="pt-BR" altLang="pt-BR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necessidades dos clientes </a:t>
            </a:r>
            <a:r>
              <a:rPr lang="pt-BR" altLang="pt-BR" sz="2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Online</a:t>
            </a:r>
          </a:p>
        </p:txBody>
      </p:sp>
      <p:sp>
        <p:nvSpPr>
          <p:cNvPr id="7" name="Retângulo 10"/>
          <p:cNvSpPr>
            <a:spLocks noChangeArrowheads="1"/>
          </p:cNvSpPr>
          <p:nvPr/>
        </p:nvSpPr>
        <p:spPr bwMode="gray">
          <a:xfrm>
            <a:off x="5952724" y="1463215"/>
            <a:ext cx="43211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lIns="36000" tIns="49041" rIns="36000" bIns="49041" anchor="ctr"/>
          <a:lstStyle>
            <a:lvl1pPr defTabSz="981075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595959"/>
                </a:solidFill>
                <a:latin typeface="Calibri" pitchFamily="34" charset="0"/>
              </a:defRPr>
            </a:lvl1pPr>
            <a:lvl2pPr marL="742950" indent="-285750" defTabSz="981075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595959"/>
                </a:solidFill>
                <a:latin typeface="Calibri" pitchFamily="34" charset="0"/>
              </a:defRPr>
            </a:lvl2pPr>
            <a:lvl3pPr marL="1143000" indent="-228600" defTabSz="981075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</a:defRPr>
            </a:lvl3pPr>
            <a:lvl4pPr marL="1600200" indent="-228600" defTabSz="981075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</a:defRPr>
            </a:lvl4pPr>
            <a:lvl5pPr marL="2057400" indent="-228600" defTabSz="981075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5pPr>
            <a:lvl6pPr marL="2514600" indent="-228600" defTabSz="98107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6pPr>
            <a:lvl7pPr marL="2971800" indent="-228600" defTabSz="98107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7pPr>
            <a:lvl8pPr marL="3429000" indent="-228600" defTabSz="98107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8pPr>
            <a:lvl9pPr marL="3886200" indent="-228600" defTabSz="98107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Pontos fortes dos </a:t>
            </a:r>
            <a:r>
              <a:rPr lang="pt-BR" altLang="pt-BR" sz="24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marketplaces</a:t>
            </a:r>
            <a:endParaRPr lang="pt-BR" altLang="pt-BR" sz="24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71600" y="533400"/>
            <a:ext cx="10668000" cy="430530"/>
          </a:xfrm>
        </p:spPr>
        <p:txBody>
          <a:bodyPr/>
          <a:lstStyle/>
          <a:p>
            <a:r>
              <a:rPr lang="pt-BR" sz="3200" dirty="0" smtClean="0"/>
              <a:t>Como Gerenciar um Marketplace?</a:t>
            </a:r>
            <a:endParaRPr lang="pt-BR" sz="3200" dirty="0"/>
          </a:p>
        </p:txBody>
      </p:sp>
      <p:sp>
        <p:nvSpPr>
          <p:cNvPr id="3" name="Shape 191"/>
          <p:cNvSpPr txBox="1"/>
          <p:nvPr/>
        </p:nvSpPr>
        <p:spPr>
          <a:xfrm>
            <a:off x="5519696" y="1903597"/>
            <a:ext cx="4767304" cy="36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pt-BR" sz="3200" b="1" dirty="0" smtClean="0">
                <a:solidFill>
                  <a:srgbClr val="20204F"/>
                </a:solidFill>
                <a:latin typeface="Lato" panose="020F0502020204030203" pitchFamily="34" charset="0"/>
              </a:rPr>
              <a:t>Existem duas formas de operar um Marketplace</a:t>
            </a:r>
            <a:endParaRPr lang="pt-BR" sz="3200" b="1" dirty="0">
              <a:solidFill>
                <a:srgbClr val="20204F"/>
              </a:solidFill>
              <a:latin typeface="Lato" panose="020F0502020204030203" pitchFamily="34" charset="0"/>
            </a:endParaRPr>
          </a:p>
        </p:txBody>
      </p:sp>
      <p:sp>
        <p:nvSpPr>
          <p:cNvPr id="4" name="Shape 192"/>
          <p:cNvSpPr txBox="1"/>
          <p:nvPr/>
        </p:nvSpPr>
        <p:spPr>
          <a:xfrm>
            <a:off x="5672096" y="3198997"/>
            <a:ext cx="4038600" cy="99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pt-BR" sz="3600" b="1" dirty="0" smtClean="0">
                <a:solidFill>
                  <a:srgbClr val="20204F"/>
                </a:solidFill>
                <a:latin typeface="Lato" panose="020F0502020204030203" pitchFamily="34" charset="0"/>
              </a:rPr>
              <a:t>Manual</a:t>
            </a:r>
          </a:p>
          <a:p>
            <a:pPr>
              <a:buSzPct val="25000"/>
            </a:pPr>
            <a:r>
              <a:rPr lang="pt-BR" sz="3600" b="1" dirty="0" smtClean="0">
                <a:solidFill>
                  <a:srgbClr val="20204F"/>
                </a:solidFill>
                <a:latin typeface="Lato" panose="020F0502020204030203" pitchFamily="34" charset="0"/>
              </a:rPr>
              <a:t>Via Integração</a:t>
            </a:r>
            <a:endParaRPr lang="pt-BR" sz="3600" b="1" dirty="0">
              <a:solidFill>
                <a:srgbClr val="20204F"/>
              </a:solidFill>
              <a:latin typeface="Lato" panose="020F0502020204030203" pitchFamily="34" charset="0"/>
            </a:endParaRPr>
          </a:p>
        </p:txBody>
      </p:sp>
      <p:sp>
        <p:nvSpPr>
          <p:cNvPr id="5" name="Shape 202"/>
          <p:cNvSpPr txBox="1"/>
          <p:nvPr/>
        </p:nvSpPr>
        <p:spPr>
          <a:xfrm>
            <a:off x="6950290" y="4494397"/>
            <a:ext cx="457200" cy="6110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pt-BR" sz="13000" b="1" dirty="0" smtClean="0">
                <a:solidFill>
                  <a:srgbClr val="20204F"/>
                </a:solidFill>
                <a:latin typeface="Lato" panose="020F0502020204030203" pitchFamily="34" charset="0"/>
              </a:rPr>
              <a:t>?</a:t>
            </a:r>
            <a:endParaRPr lang="pt-BR" sz="13000" b="1" dirty="0">
              <a:solidFill>
                <a:srgbClr val="20204F"/>
              </a:solidFill>
              <a:latin typeface="Lato" panose="020F0502020204030203" pitchFamily="34" charset="0"/>
            </a:endParaRPr>
          </a:p>
        </p:txBody>
      </p:sp>
      <p:pic>
        <p:nvPicPr>
          <p:cNvPr id="7" name="Picture 2" descr="Imagen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0838"/>
            <a:ext cx="4238326" cy="282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51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12"/>
          <p:cNvSpPr txBox="1"/>
          <p:nvPr/>
        </p:nvSpPr>
        <p:spPr>
          <a:xfrm>
            <a:off x="1375576" y="491419"/>
            <a:ext cx="3729824" cy="36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pt-BR" sz="32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Manual</a:t>
            </a:r>
            <a:endParaRPr lang="pt-BR" sz="32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4" name="Shape 213"/>
          <p:cNvSpPr txBox="1"/>
          <p:nvPr/>
        </p:nvSpPr>
        <p:spPr>
          <a:xfrm>
            <a:off x="838200" y="1891800"/>
            <a:ext cx="5162224" cy="99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33333"/>
            </a:pPr>
            <a:r>
              <a:rPr lang="pt-BR" sz="3200" dirty="0" smtClean="0">
                <a:solidFill>
                  <a:srgbClr val="20204F"/>
                </a:solidFill>
                <a:latin typeface="Lato" panose="020F0502020204030203" pitchFamily="34" charset="0"/>
              </a:rPr>
              <a:t>Gerenciamento é via espaço destinado dentro do Marketplace</a:t>
            </a:r>
            <a:endParaRPr lang="pt-BR" sz="3200" dirty="0">
              <a:solidFill>
                <a:srgbClr val="20204F"/>
              </a:solidFill>
              <a:latin typeface="Lato" panose="020F0502020204030203" pitchFamily="34" charset="0"/>
            </a:endParaRPr>
          </a:p>
        </p:txBody>
      </p:sp>
      <p:pic>
        <p:nvPicPr>
          <p:cNvPr id="5" name="Shape 2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29400" y="1371600"/>
            <a:ext cx="4419600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221"/>
          <p:cNvSpPr txBox="1"/>
          <p:nvPr/>
        </p:nvSpPr>
        <p:spPr>
          <a:xfrm>
            <a:off x="838200" y="4024800"/>
            <a:ext cx="9188918" cy="176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rgbClr val="20204F"/>
                </a:solidFill>
                <a:latin typeface="Lato" panose="020F0502020204030203" pitchFamily="34" charset="0"/>
              </a:rPr>
              <a:t>Perda de agilidade de tempo – </a:t>
            </a:r>
            <a:r>
              <a:rPr lang="pt-BR" sz="2400" dirty="0" err="1" smtClean="0">
                <a:solidFill>
                  <a:srgbClr val="20204F"/>
                </a:solidFill>
                <a:latin typeface="Lato" panose="020F0502020204030203" pitchFamily="34" charset="0"/>
              </a:rPr>
              <a:t>Multi</a:t>
            </a:r>
            <a:r>
              <a:rPr lang="pt-BR" sz="2400" dirty="0" smtClean="0">
                <a:solidFill>
                  <a:srgbClr val="20204F"/>
                </a:solidFill>
                <a:latin typeface="Lato" panose="020F0502020204030203" pitchFamily="34" charset="0"/>
              </a:rPr>
              <a:t> funções</a:t>
            </a:r>
            <a:endParaRPr lang="pt-BR" sz="2400" dirty="0">
              <a:solidFill>
                <a:srgbClr val="20204F"/>
              </a:solidFill>
              <a:latin typeface="Lato" panose="020F0502020204030203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rgbClr val="20204F"/>
                </a:solidFill>
                <a:latin typeface="Lato" panose="020F0502020204030203" pitchFamily="34" charset="0"/>
              </a:rPr>
              <a:t>Estoque não integrado a todos os canais de vendas</a:t>
            </a:r>
            <a:endParaRPr lang="pt-BR" sz="2400" dirty="0">
              <a:solidFill>
                <a:srgbClr val="20204F"/>
              </a:solidFill>
              <a:latin typeface="Lato" panose="020F0502020204030203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rgbClr val="20204F"/>
                </a:solidFill>
                <a:latin typeface="Lato" panose="020F0502020204030203" pitchFamily="34" charset="0"/>
              </a:rPr>
              <a:t>Maior necessidade de interação humana (+ funcionários)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rgbClr val="20204F"/>
                </a:solidFill>
                <a:latin typeface="Lato" panose="020F0502020204030203" pitchFamily="34" charset="0"/>
              </a:rPr>
              <a:t>Entrada de pedido manual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rgbClr val="20204F"/>
                </a:solidFill>
                <a:latin typeface="Lato" panose="020F0502020204030203" pitchFamily="34" charset="0"/>
              </a:rPr>
              <a:t>Gestão de preços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2400" dirty="0" smtClean="0">
              <a:solidFill>
                <a:srgbClr val="20204F"/>
              </a:solidFill>
              <a:latin typeface="Lato" panose="020F0502020204030203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20204F"/>
              </a:solidFill>
              <a:latin typeface="Lato" panose="020F0502020204030203" pitchFamily="34" charset="0"/>
            </a:endParaRPr>
          </a:p>
          <a:p>
            <a:pPr>
              <a:lnSpc>
                <a:spcPct val="115000"/>
              </a:lnSpc>
            </a:pPr>
            <a:endParaRPr sz="2400" dirty="0">
              <a:solidFill>
                <a:srgbClr val="20204F"/>
              </a:solidFill>
              <a:latin typeface="Lato" panose="020F0502020204030203" pitchFamily="34" charset="0"/>
            </a:endParaRPr>
          </a:p>
          <a:p>
            <a:endParaRPr sz="2400" dirty="0">
              <a:solidFill>
                <a:srgbClr val="20204F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51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12"/>
          <p:cNvSpPr txBox="1">
            <a:spLocks noGrp="1"/>
          </p:cNvSpPr>
          <p:nvPr>
            <p:ph type="title"/>
          </p:nvPr>
        </p:nvSpPr>
        <p:spPr>
          <a:xfrm>
            <a:off x="1386348" y="533400"/>
            <a:ext cx="10668000" cy="4305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pt-BR" sz="3200" b="1" dirty="0" smtClean="0">
                <a:latin typeface="Lato" panose="020F0502020204030203" pitchFamily="34" charset="0"/>
              </a:rPr>
              <a:t>Integrado</a:t>
            </a:r>
            <a:endParaRPr lang="pt-BR" sz="3200" b="1" dirty="0">
              <a:latin typeface="Lato" panose="020F0502020204030203" pitchFamily="34" charset="0"/>
            </a:endParaRPr>
          </a:p>
        </p:txBody>
      </p:sp>
      <p:sp>
        <p:nvSpPr>
          <p:cNvPr id="4" name="Shape 213"/>
          <p:cNvSpPr txBox="1"/>
          <p:nvPr/>
        </p:nvSpPr>
        <p:spPr>
          <a:xfrm>
            <a:off x="1219200" y="1536301"/>
            <a:ext cx="5162224" cy="99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33333"/>
            </a:pPr>
            <a:r>
              <a:rPr lang="pt-BR" sz="3200" dirty="0">
                <a:solidFill>
                  <a:srgbClr val="20204F"/>
                </a:solidFill>
                <a:latin typeface="Lato" panose="020F0502020204030203" pitchFamily="34" charset="0"/>
              </a:rPr>
              <a:t>Facilidade na administração de produtos e vendas</a:t>
            </a:r>
          </a:p>
        </p:txBody>
      </p:sp>
      <p:sp>
        <p:nvSpPr>
          <p:cNvPr id="5" name="Shape 221"/>
          <p:cNvSpPr txBox="1"/>
          <p:nvPr/>
        </p:nvSpPr>
        <p:spPr>
          <a:xfrm>
            <a:off x="1249832" y="3059701"/>
            <a:ext cx="5607843" cy="176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20204F"/>
                </a:solidFill>
                <a:latin typeface="Lato" panose="020F0502020204030203" pitchFamily="34" charset="0"/>
              </a:rPr>
              <a:t>Menos falhas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20204F"/>
                </a:solidFill>
                <a:latin typeface="Lato" panose="020F0502020204030203" pitchFamily="34" charset="0"/>
              </a:rPr>
              <a:t>Alertas sobre inconsistências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20204F"/>
                </a:solidFill>
                <a:latin typeface="Lato" panose="020F0502020204030203" pitchFamily="34" charset="0"/>
              </a:rPr>
              <a:t>Confiança na informação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20204F"/>
                </a:solidFill>
                <a:latin typeface="Lato" panose="020F0502020204030203" pitchFamily="34" charset="0"/>
              </a:rPr>
              <a:t>Gerenciamento do estoque multicanal</a:t>
            </a:r>
          </a:p>
          <a:p>
            <a:pPr>
              <a:lnSpc>
                <a:spcPct val="115000"/>
              </a:lnSpc>
            </a:pPr>
            <a:endParaRPr sz="2400" dirty="0">
              <a:solidFill>
                <a:srgbClr val="20204F"/>
              </a:solidFill>
              <a:latin typeface="Lato" panose="020F0502020204030203" pitchFamily="34" charset="0"/>
            </a:endParaRPr>
          </a:p>
          <a:p>
            <a:endParaRPr sz="2400" dirty="0">
              <a:solidFill>
                <a:srgbClr val="20204F"/>
              </a:solidFill>
              <a:latin typeface="Lato" panose="020F0502020204030203" pitchFamily="34" charset="0"/>
            </a:endParaRPr>
          </a:p>
        </p:txBody>
      </p:sp>
      <p:sp>
        <p:nvSpPr>
          <p:cNvPr id="7" name="Shape 212"/>
          <p:cNvSpPr txBox="1"/>
          <p:nvPr/>
        </p:nvSpPr>
        <p:spPr>
          <a:xfrm>
            <a:off x="1386348" y="5269501"/>
            <a:ext cx="4754570" cy="36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pt-BR" sz="4400" b="1" dirty="0" smtClean="0">
                <a:solidFill>
                  <a:srgbClr val="20204F"/>
                </a:solidFill>
                <a:latin typeface="Lato" panose="020F0502020204030203" pitchFamily="34" charset="0"/>
              </a:rPr>
              <a:t>Recomendado!</a:t>
            </a:r>
            <a:endParaRPr lang="pt-BR" sz="4400" b="1" dirty="0">
              <a:solidFill>
                <a:srgbClr val="20204F"/>
              </a:solidFill>
              <a:latin typeface="Lato" panose="020F0502020204030203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801866"/>
            <a:ext cx="3448050" cy="251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14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295400" y="533400"/>
            <a:ext cx="10668000" cy="430530"/>
          </a:xfrm>
        </p:spPr>
        <p:txBody>
          <a:bodyPr/>
          <a:lstStyle/>
          <a:p>
            <a:r>
              <a:rPr lang="pt-BR" sz="3200" dirty="0"/>
              <a:t>Integração entre sistemas</a:t>
            </a:r>
          </a:p>
        </p:txBody>
      </p:sp>
      <p:pic>
        <p:nvPicPr>
          <p:cNvPr id="7" name="Imagem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12" y="2414588"/>
            <a:ext cx="906463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ipse 7"/>
          <p:cNvSpPr/>
          <p:nvPr/>
        </p:nvSpPr>
        <p:spPr bwMode="gray">
          <a:xfrm>
            <a:off x="8618537" y="2060575"/>
            <a:ext cx="1439863" cy="1439863"/>
          </a:xfrm>
          <a:prstGeom prst="ellipse">
            <a:avLst/>
          </a:prstGeom>
          <a:noFill/>
          <a:ln w="28575" cap="rnd">
            <a:solidFill>
              <a:schemeClr val="bg1">
                <a:lumMod val="85000"/>
              </a:schemeClr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 wrap="none" lIns="98082" tIns="49041" rIns="98082" bIns="49041" anchor="ctr"/>
          <a:lstStyle/>
          <a:p>
            <a:pPr algn="ctr" defTabSz="981075" eaLnBrk="1" hangingPunct="1">
              <a:defRPr/>
            </a:pPr>
            <a:endParaRPr lang="pt-BR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9" name="Elipse 8"/>
          <p:cNvSpPr/>
          <p:nvPr/>
        </p:nvSpPr>
        <p:spPr bwMode="gray">
          <a:xfrm>
            <a:off x="8618537" y="3644900"/>
            <a:ext cx="1439863" cy="1439863"/>
          </a:xfrm>
          <a:prstGeom prst="ellipse">
            <a:avLst/>
          </a:prstGeom>
          <a:noFill/>
          <a:ln w="28575" cap="rnd">
            <a:solidFill>
              <a:schemeClr val="bg1">
                <a:lumMod val="85000"/>
              </a:schemeClr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 wrap="none" lIns="98082" tIns="49041" rIns="98082" bIns="49041" anchor="ctr"/>
          <a:lstStyle/>
          <a:p>
            <a:pPr algn="ctr" defTabSz="981075" eaLnBrk="1" hangingPunct="1">
              <a:defRPr/>
            </a:pPr>
            <a:endParaRPr lang="pt-BR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713787" y="4097338"/>
            <a:ext cx="1344613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ts val="1600"/>
              </a:lnSpc>
              <a:defRPr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Outros </a:t>
            </a:r>
          </a:p>
          <a:p>
            <a:pPr eaLnBrk="1" hangingPunct="1">
              <a:lnSpc>
                <a:spcPts val="1600"/>
              </a:lnSpc>
              <a:defRPr/>
            </a:pPr>
            <a:r>
              <a:rPr lang="pt-B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marketplaces</a:t>
            </a: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" name="Pentágono 10"/>
          <p:cNvSpPr/>
          <p:nvPr/>
        </p:nvSpPr>
        <p:spPr>
          <a:xfrm>
            <a:off x="6386512" y="2165350"/>
            <a:ext cx="1871663" cy="582613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/>
              <a:t>Plataforma</a:t>
            </a:r>
          </a:p>
        </p:txBody>
      </p:sp>
      <p:sp>
        <p:nvSpPr>
          <p:cNvPr id="12" name="Pentágono 11"/>
          <p:cNvSpPr/>
          <p:nvPr/>
        </p:nvSpPr>
        <p:spPr>
          <a:xfrm>
            <a:off x="6373812" y="2986088"/>
            <a:ext cx="1873250" cy="58102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/>
              <a:t>ERP</a:t>
            </a:r>
          </a:p>
        </p:txBody>
      </p:sp>
      <p:sp>
        <p:nvSpPr>
          <p:cNvPr id="13" name="Pentágono 12"/>
          <p:cNvSpPr/>
          <p:nvPr/>
        </p:nvSpPr>
        <p:spPr>
          <a:xfrm>
            <a:off x="6386512" y="3756025"/>
            <a:ext cx="1871663" cy="582613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 err="1" smtClean="0"/>
              <a:t>Ebuilder</a:t>
            </a:r>
            <a:r>
              <a:rPr lang="pt-BR" dirty="0" smtClean="0"/>
              <a:t>/ Hub</a:t>
            </a:r>
            <a:endParaRPr lang="pt-BR" dirty="0"/>
          </a:p>
        </p:txBody>
      </p:sp>
      <p:sp>
        <p:nvSpPr>
          <p:cNvPr id="14" name="Pentágono 13"/>
          <p:cNvSpPr/>
          <p:nvPr/>
        </p:nvSpPr>
        <p:spPr>
          <a:xfrm>
            <a:off x="6373812" y="4575175"/>
            <a:ext cx="1873250" cy="582613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 err="1"/>
              <a:t>Desenv</a:t>
            </a:r>
            <a:r>
              <a:rPr lang="pt-BR" dirty="0"/>
              <a:t>. Próprio</a:t>
            </a:r>
          </a:p>
        </p:txBody>
      </p:sp>
      <p:grpSp>
        <p:nvGrpSpPr>
          <p:cNvPr id="15" name="Grupo 1"/>
          <p:cNvGrpSpPr>
            <a:grpSpLocks/>
          </p:cNvGrpSpPr>
          <p:nvPr/>
        </p:nvGrpSpPr>
        <p:grpSpPr bwMode="auto">
          <a:xfrm>
            <a:off x="1490662" y="1484313"/>
            <a:ext cx="4849813" cy="4492625"/>
            <a:chOff x="-219682" y="1268760"/>
            <a:chExt cx="5295738" cy="4904875"/>
          </a:xfrm>
        </p:grpSpPr>
        <p:pic>
          <p:nvPicPr>
            <p:cNvPr id="16" name="Imagem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645" y="5296880"/>
              <a:ext cx="624549" cy="455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Imagem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7150" y="4306817"/>
              <a:ext cx="567772" cy="413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m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50" b="23650"/>
            <a:stretch>
              <a:fillRect/>
            </a:stretch>
          </p:blipFill>
          <p:spPr bwMode="auto">
            <a:xfrm>
              <a:off x="1130794" y="5822251"/>
              <a:ext cx="914401" cy="351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agem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291" y="1840496"/>
              <a:ext cx="707571" cy="515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m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7070" y="5368888"/>
              <a:ext cx="624549" cy="455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m 3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5142" y="2848608"/>
              <a:ext cx="469233" cy="342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m 3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253" y="1868949"/>
              <a:ext cx="553505" cy="403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m 4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0950" y="1842734"/>
              <a:ext cx="688208" cy="501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m 4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391" y="5285507"/>
              <a:ext cx="358359" cy="261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Imagem 4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9354" y="2472245"/>
              <a:ext cx="516156" cy="376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4" descr="http://tokcomprar2013.s3-sa-east-1.amazonaws.com/1372286787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783" y="1480456"/>
              <a:ext cx="1287119" cy="335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6" descr="http://santanashopping.net/wp-content/uploads/2013/11/chilli-beans-logotipo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18" y="2348678"/>
              <a:ext cx="978056" cy="499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18" y="4072744"/>
              <a:ext cx="470055" cy="342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7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6870" y="3424672"/>
              <a:ext cx="1556565" cy="500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22" b="11722"/>
            <a:stretch>
              <a:fillRect/>
            </a:stretch>
          </p:blipFill>
          <p:spPr bwMode="auto">
            <a:xfrm>
              <a:off x="3362130" y="4144752"/>
              <a:ext cx="841004" cy="643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7" r="22797"/>
            <a:stretch>
              <a:fillRect/>
            </a:stretch>
          </p:blipFill>
          <p:spPr bwMode="auto">
            <a:xfrm>
              <a:off x="2482765" y="4148285"/>
              <a:ext cx="496233" cy="644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6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47" b="30647"/>
            <a:stretch>
              <a:fillRect/>
            </a:stretch>
          </p:blipFill>
          <p:spPr bwMode="auto">
            <a:xfrm>
              <a:off x="1135621" y="4125759"/>
              <a:ext cx="979281" cy="379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0886" y="2128528"/>
              <a:ext cx="1337299" cy="419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8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029" y="3300666"/>
              <a:ext cx="685263" cy="40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9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72" b="23372"/>
            <a:stretch>
              <a:fillRect/>
            </a:stretch>
          </p:blipFill>
          <p:spPr bwMode="auto">
            <a:xfrm>
              <a:off x="1538838" y="2704592"/>
              <a:ext cx="841005" cy="447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00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4982" y="2704592"/>
              <a:ext cx="1099901" cy="463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11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6375" y="4987688"/>
              <a:ext cx="600655" cy="597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12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881" y="4705312"/>
              <a:ext cx="831061" cy="468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062" y="5080856"/>
              <a:ext cx="1123304" cy="155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78" y="4648808"/>
              <a:ext cx="1256314" cy="457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3343" y="5800936"/>
              <a:ext cx="1259711" cy="311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6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70" b="20070"/>
            <a:stretch>
              <a:fillRect/>
            </a:stretch>
          </p:blipFill>
          <p:spPr bwMode="auto">
            <a:xfrm>
              <a:off x="-189354" y="2918844"/>
              <a:ext cx="1133050" cy="433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9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1019" y="2453745"/>
              <a:ext cx="1028244" cy="106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0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9682" y="3427129"/>
              <a:ext cx="833603" cy="546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" descr="http://resources.mlstatic.com/largesellers/160466789/sonystore/small_logo201504060952.jpg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693" y="3700874"/>
              <a:ext cx="663363" cy="483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Imagem 22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078" y="3401801"/>
              <a:ext cx="623891" cy="454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" descr="http://resources.mlstatic.com/largesellers/192477561/oqvestiroutlet/small_logo201510300448.png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946" y="5656920"/>
              <a:ext cx="593852" cy="433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6" descr="http://resources.mlstatic.com/largesellers/160193315/technosrelogios/small_logo201508140315.jpg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8351" y="1397752"/>
              <a:ext cx="687558" cy="501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resources.mlstatic.com/largesellers/205731820/lojahp/small_logo201602120744.jpg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905" y="1268760"/>
              <a:ext cx="784093" cy="571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10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58" y="1219200"/>
            <a:ext cx="8405812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5"/>
          <p:cNvSpPr txBox="1">
            <a:spLocks noGrp="1"/>
          </p:cNvSpPr>
          <p:nvPr>
            <p:ph type="title"/>
          </p:nvPr>
        </p:nvSpPr>
        <p:spPr bwMode="auto">
          <a:xfrm>
            <a:off x="457200" y="533400"/>
            <a:ext cx="10668000" cy="430530"/>
          </a:xfrm>
          <a:prstGeom prst="rect">
            <a:avLst/>
          </a:prstGeom>
          <a:noFill/>
          <a:scene3d>
            <a:camera prst="orthographicFront"/>
            <a:lightRig rig="soft" dir="t"/>
          </a:scene3d>
          <a:sp3d>
            <a:bevelT w="165100" prst="coolSlant"/>
          </a:sp3d>
        </p:spPr>
        <p:txBody>
          <a:bodyPr anchor="ctr"/>
          <a:lstStyle>
            <a:defPPr>
              <a:defRPr lang="pt-BR"/>
            </a:defPPr>
            <a:lvl1pPr algn="r" eaLnBrk="0" hangingPunct="0">
              <a:defRPr sz="3200" b="1">
                <a:solidFill>
                  <a:srgbClr val="595959"/>
                </a:solidFill>
                <a:latin typeface="+mj-lt"/>
                <a:ea typeface="+mj-ea"/>
                <a:cs typeface="+mj-cs"/>
              </a:defRPr>
            </a:lvl1pPr>
            <a:lvl2pPr algn="r" eaLnBrk="0" hangingPunct="0">
              <a:defRPr sz="3200" b="1">
                <a:solidFill>
                  <a:srgbClr val="595959"/>
                </a:solidFill>
                <a:latin typeface="Calibri" pitchFamily="34" charset="0"/>
              </a:defRPr>
            </a:lvl2pPr>
            <a:lvl3pPr algn="r" eaLnBrk="0" hangingPunct="0">
              <a:defRPr sz="3200" b="1">
                <a:solidFill>
                  <a:srgbClr val="595959"/>
                </a:solidFill>
                <a:latin typeface="Calibri" pitchFamily="34" charset="0"/>
              </a:defRPr>
            </a:lvl3pPr>
            <a:lvl4pPr algn="r" eaLnBrk="0" hangingPunct="0">
              <a:defRPr sz="3200" b="1">
                <a:solidFill>
                  <a:srgbClr val="595959"/>
                </a:solidFill>
                <a:latin typeface="Calibri" pitchFamily="34" charset="0"/>
              </a:defRPr>
            </a:lvl4pPr>
            <a:lvl5pPr algn="r" eaLnBrk="0" hangingPunct="0">
              <a:defRPr sz="3200" b="1">
                <a:solidFill>
                  <a:srgbClr val="595959"/>
                </a:solidFill>
                <a:latin typeface="Calibri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Calibri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Calibri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Calibri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pt-BR" sz="3000" dirty="0" smtClean="0">
                <a:solidFill>
                  <a:schemeClr val="bg1"/>
                </a:solidFill>
              </a:rPr>
              <a:t>Integração </a:t>
            </a:r>
            <a:r>
              <a:rPr lang="pt-BR" sz="3000" dirty="0">
                <a:solidFill>
                  <a:schemeClr val="bg1"/>
                </a:solidFill>
              </a:rPr>
              <a:t>tecnológica </a:t>
            </a:r>
            <a:r>
              <a:rPr lang="pt-BR" sz="3000" dirty="0" smtClean="0">
                <a:solidFill>
                  <a:schemeClr val="bg1"/>
                </a:solidFill>
              </a:rPr>
              <a:t>é </a:t>
            </a:r>
            <a:r>
              <a:rPr lang="pt-BR" sz="3000" dirty="0">
                <a:solidFill>
                  <a:schemeClr val="bg1"/>
                </a:solidFill>
              </a:rPr>
              <a:t>fundamental para garantir a boa experiência de vendas</a:t>
            </a:r>
          </a:p>
        </p:txBody>
      </p:sp>
    </p:spTree>
    <p:extLst>
      <p:ext uri="{BB962C8B-B14F-4D97-AF65-F5344CB8AC3E}">
        <p14:creationId xmlns:p14="http://schemas.microsoft.com/office/powerpoint/2010/main" val="339551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1447800" y="533400"/>
            <a:ext cx="7848600" cy="430530"/>
          </a:xfrm>
        </p:spPr>
        <p:txBody>
          <a:bodyPr/>
          <a:lstStyle/>
          <a:p>
            <a:r>
              <a:rPr lang="pt-BR" sz="3200" dirty="0"/>
              <a:t>Lista prioritária de integração</a:t>
            </a:r>
          </a:p>
        </p:txBody>
      </p:sp>
      <p:sp>
        <p:nvSpPr>
          <p:cNvPr id="2" name="Retângulo 1"/>
          <p:cNvSpPr/>
          <p:nvPr/>
        </p:nvSpPr>
        <p:spPr>
          <a:xfrm>
            <a:off x="533400" y="1295400"/>
            <a:ext cx="2667000" cy="4394200"/>
          </a:xfrm>
          <a:prstGeom prst="rect">
            <a:avLst/>
          </a:prstGeom>
          <a:solidFill>
            <a:srgbClr val="FE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2400" b="1" dirty="0">
                <a:solidFill>
                  <a:srgbClr val="2C3377"/>
                </a:solidFill>
              </a:rPr>
              <a:t>ITENS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Publicar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Publicar </a:t>
            </a:r>
            <a:r>
              <a:rPr lang="pt-BR" sz="1600" dirty="0" err="1">
                <a:solidFill>
                  <a:srgbClr val="2C3377"/>
                </a:solidFill>
              </a:rPr>
              <a:t>EANs</a:t>
            </a:r>
            <a:endParaRPr lang="pt-BR" sz="1600" dirty="0">
              <a:solidFill>
                <a:srgbClr val="2C3377"/>
              </a:solidFill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Pausar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Modificar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Upgrade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Republicar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Republicar por categoria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Republicar por faixa de valores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Republicar por índice de concretização/qualificação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Republicar por política de frete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Variação </a:t>
            </a:r>
            <a:r>
              <a:rPr lang="pt-BR" sz="1600" dirty="0" err="1">
                <a:solidFill>
                  <a:srgbClr val="2C3377"/>
                </a:solidFill>
              </a:rPr>
              <a:t>custom</a:t>
            </a:r>
            <a:endParaRPr lang="pt-BR" sz="1600" dirty="0">
              <a:solidFill>
                <a:srgbClr val="2C3377"/>
              </a:solidFill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Variação fixa</a:t>
            </a:r>
            <a:endParaRPr lang="pt-BR" dirty="0">
              <a:solidFill>
                <a:srgbClr val="2C3377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3352800" y="1295400"/>
            <a:ext cx="2667000" cy="1295400"/>
          </a:xfrm>
          <a:prstGeom prst="rect">
            <a:avLst/>
          </a:prstGeom>
          <a:solidFill>
            <a:srgbClr val="FE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2400" b="1" dirty="0">
                <a:solidFill>
                  <a:srgbClr val="2C3377"/>
                </a:solidFill>
              </a:rPr>
              <a:t>NOTIFICAÇÕES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Notificações </a:t>
            </a:r>
            <a:r>
              <a:rPr lang="pt-BR" sz="1600" dirty="0" err="1">
                <a:solidFill>
                  <a:srgbClr val="2C3377"/>
                </a:solidFill>
              </a:rPr>
              <a:t>orders</a:t>
            </a:r>
            <a:endParaRPr lang="pt-BR" sz="1600" dirty="0">
              <a:solidFill>
                <a:srgbClr val="2C3377"/>
              </a:solidFill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Notificações de perguntas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Notificações itens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3352800" y="2693670"/>
            <a:ext cx="2667000" cy="2209800"/>
          </a:xfrm>
          <a:prstGeom prst="rect">
            <a:avLst/>
          </a:prstGeom>
          <a:solidFill>
            <a:srgbClr val="FE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2400" b="1" dirty="0">
                <a:solidFill>
                  <a:srgbClr val="2C3377"/>
                </a:solidFill>
              </a:rPr>
              <a:t>PEDIDO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 err="1">
                <a:solidFill>
                  <a:srgbClr val="2C3377"/>
                </a:solidFill>
              </a:rPr>
              <a:t>Sync</a:t>
            </a:r>
            <a:r>
              <a:rPr lang="pt-BR" sz="1600" dirty="0">
                <a:solidFill>
                  <a:srgbClr val="2C3377"/>
                </a:solidFill>
              </a:rPr>
              <a:t> do estoque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Status pagamento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Dados comprador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Dados produto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Tipo de envio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Valor pago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Nota fiscal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6172200" y="1295400"/>
            <a:ext cx="2667000" cy="2133600"/>
          </a:xfrm>
          <a:prstGeom prst="rect">
            <a:avLst/>
          </a:prstGeom>
          <a:solidFill>
            <a:srgbClr val="FE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2400" b="1" dirty="0">
                <a:solidFill>
                  <a:srgbClr val="2C3377"/>
                </a:solidFill>
              </a:rPr>
              <a:t>COMUNICAÇÃO COMERCIAL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Pós compra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Pós pagamento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Pós envio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Mediação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Produtos recomendados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6172200" y="3553460"/>
            <a:ext cx="2667000" cy="1676400"/>
          </a:xfrm>
          <a:prstGeom prst="rect">
            <a:avLst/>
          </a:prstGeom>
          <a:solidFill>
            <a:srgbClr val="FE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2400" b="1" dirty="0">
                <a:solidFill>
                  <a:srgbClr val="2C3377"/>
                </a:solidFill>
              </a:rPr>
              <a:t>SHIPPING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rgbClr val="2C3377"/>
                </a:solidFill>
              </a:rPr>
              <a:t>Impressão </a:t>
            </a:r>
            <a:r>
              <a:rPr lang="pt-BR" sz="1600" dirty="0">
                <a:solidFill>
                  <a:srgbClr val="2C3377"/>
                </a:solidFill>
              </a:rPr>
              <a:t>de </a:t>
            </a:r>
            <a:r>
              <a:rPr lang="pt-BR" sz="1600" dirty="0" smtClean="0">
                <a:solidFill>
                  <a:srgbClr val="2C3377"/>
                </a:solidFill>
              </a:rPr>
              <a:t>Etiqueta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rgbClr val="2C3377"/>
                </a:solidFill>
              </a:rPr>
              <a:t> Serviço </a:t>
            </a:r>
            <a:r>
              <a:rPr lang="pt-BR" sz="1600" dirty="0">
                <a:solidFill>
                  <a:srgbClr val="2C3377"/>
                </a:solidFill>
              </a:rPr>
              <a:t>de coleta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8915400" y="1277210"/>
            <a:ext cx="2514600" cy="2136140"/>
          </a:xfrm>
          <a:prstGeom prst="rect">
            <a:avLst/>
          </a:prstGeom>
          <a:solidFill>
            <a:srgbClr val="FE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2400" b="1" dirty="0">
                <a:solidFill>
                  <a:srgbClr val="2C3377"/>
                </a:solidFill>
              </a:rPr>
              <a:t>RELATÓRIOS DIVERSOS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Controle de estoque integrado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Precificação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Análise de concorrência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2C3377"/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04261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62"/>
          <p:cNvSpPr txBox="1"/>
          <p:nvPr/>
        </p:nvSpPr>
        <p:spPr>
          <a:xfrm>
            <a:off x="812798" y="4201334"/>
            <a:ext cx="5740402" cy="180470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</a:rPr>
              <a:t>O ERP É RESPONSÁVEL POR TODA GESTÃO DA SUA EMPRESA</a:t>
            </a:r>
          </a:p>
          <a:p>
            <a:pPr>
              <a:buSzPct val="25000"/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</a:rPr>
              <a:t>Por exemplo: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 cadastro de produtos, controle de estoque, contas a pagar, contas a receber, folha de pagamento, etc., ou seja, todo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</a:rPr>
              <a:t>back-office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 da sua operação.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8" b="15242"/>
          <a:stretch/>
        </p:blipFill>
        <p:spPr bwMode="auto">
          <a:xfrm>
            <a:off x="7914870" y="2398278"/>
            <a:ext cx="934261" cy="69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609" y="2290932"/>
            <a:ext cx="1632464" cy="90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hape 280"/>
          <p:cNvPicPr preferRelativeResize="0"/>
          <p:nvPr/>
        </p:nvPicPr>
        <p:blipFill rotWithShape="1">
          <a:blip r:embed="rId5">
            <a:alphaModFix/>
          </a:blip>
          <a:srcRect t="18313" b="15957"/>
          <a:stretch/>
        </p:blipFill>
        <p:spPr>
          <a:xfrm>
            <a:off x="8092313" y="1354932"/>
            <a:ext cx="1880592" cy="760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2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50720" y="1302351"/>
            <a:ext cx="628939" cy="838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2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56116" y="4225592"/>
            <a:ext cx="1749388" cy="935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2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79737" y="4261029"/>
            <a:ext cx="990250" cy="80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26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58001" y="5335946"/>
            <a:ext cx="1472727" cy="638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26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329305" y="4248196"/>
            <a:ext cx="1948295" cy="64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9" t="24563" r="16742"/>
          <a:stretch/>
        </p:blipFill>
        <p:spPr bwMode="auto">
          <a:xfrm>
            <a:off x="8382001" y="5287499"/>
            <a:ext cx="1246909" cy="71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Integração entre sistemas - PLATAFORMA</a:t>
            </a:r>
          </a:p>
        </p:txBody>
      </p:sp>
      <p:sp>
        <p:nvSpPr>
          <p:cNvPr id="8" name="Shape 284"/>
          <p:cNvSpPr txBox="1"/>
          <p:nvPr/>
        </p:nvSpPr>
        <p:spPr>
          <a:xfrm>
            <a:off x="812800" y="1504124"/>
            <a:ext cx="7932123" cy="99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44444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</a:rPr>
              <a:t>A PLATAFORMA É O SEU E-COMMERCE,</a:t>
            </a:r>
            <a:br>
              <a:rPr lang="pt-BR" sz="24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t-BR" sz="2400" b="1" dirty="0">
                <a:solidFill>
                  <a:schemeClr val="tx2">
                    <a:lumMod val="75000"/>
                  </a:schemeClr>
                </a:solidFill>
              </a:rPr>
              <a:t>A SUA IDENTIDADE NA INTERNET.</a:t>
            </a:r>
          </a:p>
          <a:p>
            <a:pPr>
              <a:buSzPct val="44444"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Na sua plataforma, você também faz vendas online. Algumas plataformas permitem integração com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</a:rPr>
              <a:t>Marketplaces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 o que a torna OMNICHANNEL.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533400" y="3481512"/>
            <a:ext cx="8686800" cy="593230"/>
          </a:xfrm>
          <a:prstGeom prst="rect">
            <a:avLst/>
          </a:prstGeom>
          <a:solidFill>
            <a:srgbClr val="2C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812800" y="3575024"/>
            <a:ext cx="9072749" cy="43053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kern="0" dirty="0"/>
              <a:t>Integração entre sistemas - ERP</a:t>
            </a:r>
          </a:p>
        </p:txBody>
      </p:sp>
    </p:spTree>
    <p:extLst>
      <p:ext uri="{BB962C8B-B14F-4D97-AF65-F5344CB8AC3E}">
        <p14:creationId xmlns:p14="http://schemas.microsoft.com/office/powerpoint/2010/main" val="377333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043" y="2500437"/>
            <a:ext cx="1178719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533400" y="3481512"/>
            <a:ext cx="7390447" cy="593230"/>
          </a:xfrm>
          <a:prstGeom prst="rect">
            <a:avLst/>
          </a:prstGeom>
          <a:solidFill>
            <a:srgbClr val="2C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pt-BR" sz="2750" dirty="0" err="1">
                <a:latin typeface="Arial" panose="020B0604020202020204" pitchFamily="34" charset="0"/>
                <a:cs typeface="Arial" panose="020B0604020202020204" pitchFamily="34" charset="0"/>
              </a:rPr>
              <a:t>Desenv</a:t>
            </a:r>
            <a:r>
              <a:rPr lang="pt-BR" sz="2750" dirty="0">
                <a:latin typeface="Arial" panose="020B0604020202020204" pitchFamily="34" charset="0"/>
                <a:cs typeface="Arial" panose="020B0604020202020204" pitchFamily="34" charset="0"/>
              </a:rPr>
              <a:t>. Próprio</a:t>
            </a:r>
          </a:p>
        </p:txBody>
      </p:sp>
      <p:sp>
        <p:nvSpPr>
          <p:cNvPr id="7" name="Shape 297"/>
          <p:cNvSpPr txBox="1"/>
          <p:nvPr/>
        </p:nvSpPr>
        <p:spPr>
          <a:xfrm>
            <a:off x="685800" y="1544517"/>
            <a:ext cx="6574603" cy="99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44444"/>
            </a:pPr>
            <a:r>
              <a:rPr lang="pt-BR" sz="2400" b="1" dirty="0" err="1" smtClean="0">
                <a:solidFill>
                  <a:schemeClr val="tx2">
                    <a:lumMod val="75000"/>
                  </a:schemeClr>
                </a:solidFill>
              </a:rPr>
              <a:t>Ebuilders</a:t>
            </a: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 ou Hubs 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</a:rPr>
              <a:t>são empresas dedicadas em integrar seus produtos em diversos </a:t>
            </a:r>
            <a:r>
              <a:rPr lang="pt-BR" sz="2400" b="1" dirty="0" err="1">
                <a:solidFill>
                  <a:schemeClr val="tx2">
                    <a:lumMod val="75000"/>
                  </a:schemeClr>
                </a:solidFill>
              </a:rPr>
              <a:t>Marketplaces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Elas controlam as vendas e direcionam para o ERP ou para a Plataforma.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612" y="2182684"/>
            <a:ext cx="202168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393" y="1306536"/>
            <a:ext cx="1605283" cy="98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166" y="1278706"/>
            <a:ext cx="1578119" cy="96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hape 2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05187" y="2092874"/>
            <a:ext cx="2004650" cy="681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295"/>
          <p:cNvPicPr preferRelativeResize="0"/>
          <p:nvPr/>
        </p:nvPicPr>
        <p:blipFill rotWithShape="1">
          <a:blip r:embed="rId7">
            <a:alphaModFix/>
          </a:blip>
          <a:srcRect t="40927" b="29348"/>
          <a:stretch/>
        </p:blipFill>
        <p:spPr>
          <a:xfrm>
            <a:off x="10439399" y="2889035"/>
            <a:ext cx="1352615" cy="536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2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7976" y="2944684"/>
            <a:ext cx="2057400" cy="59529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816796" y="533400"/>
            <a:ext cx="7848600" cy="430530"/>
          </a:xfrm>
        </p:spPr>
        <p:txBody>
          <a:bodyPr/>
          <a:lstStyle/>
          <a:p>
            <a:r>
              <a:rPr lang="pt-BR" dirty="0"/>
              <a:t>Integração entre sistemas </a:t>
            </a:r>
            <a:r>
              <a:rPr lang="pt-BR" dirty="0" smtClean="0"/>
              <a:t>– EBUILDERS/Hub</a:t>
            </a:r>
            <a:endParaRPr lang="pt-BR" dirty="0"/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816796" y="3575024"/>
            <a:ext cx="7848600" cy="43053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pt-BR" kern="0" dirty="0"/>
          </a:p>
        </p:txBody>
      </p:sp>
      <p:sp>
        <p:nvSpPr>
          <p:cNvPr id="17" name="Shape 297"/>
          <p:cNvSpPr txBox="1"/>
          <p:nvPr/>
        </p:nvSpPr>
        <p:spPr>
          <a:xfrm>
            <a:off x="678425" y="4419600"/>
            <a:ext cx="6574603" cy="99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44444"/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Elaboram o desenvolvimento exclusivo para as necessidades de sistema e gestão de cada cliente.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7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295400" y="533400"/>
            <a:ext cx="10668000" cy="430530"/>
          </a:xfrm>
        </p:spPr>
        <p:txBody>
          <a:bodyPr/>
          <a:lstStyle/>
          <a:p>
            <a:r>
              <a:rPr lang="pt-BR" sz="3200" dirty="0" smtClean="0"/>
              <a:t>Benefícios do canal integrado</a:t>
            </a:r>
            <a:endParaRPr lang="pt-BR" sz="32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9158093" cy="450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64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9"/>
          <p:cNvSpPr txBox="1"/>
          <p:nvPr/>
        </p:nvSpPr>
        <p:spPr>
          <a:xfrm>
            <a:off x="1524000" y="3124200"/>
            <a:ext cx="4191000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lnSpc>
                <a:spcPts val="5800"/>
              </a:lnSpc>
            </a:pPr>
            <a:r>
              <a:rPr lang="es" sz="4000" b="1" dirty="0" smtClean="0">
                <a:solidFill>
                  <a:srgbClr val="2C3377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Boas Práticas</a:t>
            </a:r>
            <a:endParaRPr lang="es" sz="4000" b="1" dirty="0">
              <a:solidFill>
                <a:srgbClr val="2C3377"/>
              </a:solidFill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00805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668000" cy="430530"/>
          </a:xfrm>
        </p:spPr>
        <p:txBody>
          <a:bodyPr/>
          <a:lstStyle/>
          <a:p>
            <a:r>
              <a:rPr lang="pt-BR" sz="2200" dirty="0" smtClean="0"/>
              <a:t>Marketplace: o</a:t>
            </a:r>
            <a:r>
              <a:rPr lang="pt-BR" sz="2200" dirty="0" smtClean="0">
                <a:latin typeface="Arial"/>
                <a:cs typeface="Arial"/>
              </a:rPr>
              <a:t>s </a:t>
            </a:r>
            <a:r>
              <a:rPr lang="pt-BR" sz="2200" dirty="0">
                <a:latin typeface="Arial"/>
                <a:cs typeface="Arial"/>
              </a:rPr>
              <a:t>benefícios para </a:t>
            </a:r>
            <a:r>
              <a:rPr lang="pt-BR" sz="2200" dirty="0" smtClean="0">
                <a:latin typeface="Arial"/>
                <a:cs typeface="Arial"/>
              </a:rPr>
              <a:t>lojistas </a:t>
            </a:r>
            <a:r>
              <a:rPr lang="pt-BR" sz="2200" dirty="0">
                <a:latin typeface="Arial"/>
                <a:cs typeface="Arial"/>
              </a:rPr>
              <a:t>vão além da demanda online</a:t>
            </a:r>
            <a:br>
              <a:rPr lang="pt-BR" sz="2200" dirty="0">
                <a:latin typeface="Arial"/>
                <a:cs typeface="Arial"/>
              </a:rPr>
            </a:br>
            <a:endParaRPr lang="pt-BR" sz="2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791450" cy="501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1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425575" y="483870"/>
            <a:ext cx="10668000" cy="430530"/>
          </a:xfrm>
        </p:spPr>
        <p:txBody>
          <a:bodyPr/>
          <a:lstStyle/>
          <a:p>
            <a:r>
              <a:rPr lang="pt-BR" sz="3200" dirty="0" smtClean="0"/>
              <a:t>Marketing do Lojista</a:t>
            </a:r>
            <a:endParaRPr lang="pt-BR" sz="3200" dirty="0"/>
          </a:p>
        </p:txBody>
      </p:sp>
      <p:grpSp>
        <p:nvGrpSpPr>
          <p:cNvPr id="3" name="Grupo 34"/>
          <p:cNvGrpSpPr>
            <a:grpSpLocks/>
          </p:cNvGrpSpPr>
          <p:nvPr/>
        </p:nvGrpSpPr>
        <p:grpSpPr bwMode="auto">
          <a:xfrm>
            <a:off x="1425575" y="1571625"/>
            <a:ext cx="5604303" cy="4676775"/>
            <a:chOff x="2131679" y="936637"/>
            <a:chExt cx="4600560" cy="3860925"/>
          </a:xfrm>
        </p:grpSpPr>
        <p:sp>
          <p:nvSpPr>
            <p:cNvPr id="4" name="Seta para cima 3"/>
            <p:cNvSpPr/>
            <p:nvPr/>
          </p:nvSpPr>
          <p:spPr bwMode="gray">
            <a:xfrm>
              <a:off x="4285572" y="1774648"/>
              <a:ext cx="216240" cy="255047"/>
            </a:xfrm>
            <a:prstGeom prst="upArrow">
              <a:avLst>
                <a:gd name="adj1" fmla="val 64760"/>
                <a:gd name="adj2" fmla="val 56911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lIns="98082" tIns="49041" rIns="98082" bIns="49041" anchor="ctr"/>
            <a:lstStyle/>
            <a:p>
              <a:pPr algn="ctr" defTabSz="981075" eaLnBrk="1" hangingPunct="1">
                <a:defRPr/>
              </a:pPr>
              <a:endParaRPr lang="pt-BR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5" name="Elipse 36"/>
            <p:cNvSpPr>
              <a:spLocks noChangeArrowheads="1"/>
            </p:cNvSpPr>
            <p:nvPr/>
          </p:nvSpPr>
          <p:spPr bwMode="gray">
            <a:xfrm>
              <a:off x="3630402" y="2059572"/>
              <a:ext cx="1533483" cy="1533483"/>
            </a:xfrm>
            <a:prstGeom prst="ellipse">
              <a:avLst/>
            </a:prstGeom>
            <a:solidFill>
              <a:srgbClr val="FFE2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8082" tIns="49041" rIns="98082" bIns="49041" anchor="ctr"/>
            <a:lstStyle>
              <a:lvl1pPr defTabSz="981075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rgbClr val="595959"/>
                  </a:solidFill>
                  <a:latin typeface="Calibri" pitchFamily="34" charset="0"/>
                </a:defRPr>
              </a:lvl1pPr>
              <a:lvl2pPr marL="742950" indent="-285750" defTabSz="981075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595959"/>
                  </a:solidFill>
                  <a:latin typeface="Calibri" pitchFamily="34" charset="0"/>
                </a:defRPr>
              </a:lvl2pPr>
              <a:lvl3pPr marL="1143000" indent="-228600" defTabSz="981075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595959"/>
                  </a:solidFill>
                  <a:latin typeface="Calibri" pitchFamily="34" charset="0"/>
                </a:defRPr>
              </a:lvl3pPr>
              <a:lvl4pPr marL="1600200" indent="-228600" defTabSz="981075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595959"/>
                  </a:solidFill>
                  <a:latin typeface="Calibri" pitchFamily="34" charset="0"/>
                </a:defRPr>
              </a:lvl4pPr>
              <a:lvl5pPr marL="2057400" indent="-228600" defTabSz="981075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5pPr>
              <a:lvl6pPr marL="25146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6pPr>
              <a:lvl7pPr marL="29718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7pPr>
              <a:lvl8pPr marL="34290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8pPr>
              <a:lvl9pPr marL="38862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t-BR" altLang="pt-BR" sz="180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7" name="Elipse 37"/>
            <p:cNvSpPr>
              <a:spLocks noChangeArrowheads="1"/>
            </p:cNvSpPr>
            <p:nvPr/>
          </p:nvSpPr>
          <p:spPr bwMode="gray">
            <a:xfrm>
              <a:off x="2627784" y="1059582"/>
              <a:ext cx="1152128" cy="1152128"/>
            </a:xfrm>
            <a:prstGeom prst="ellipse">
              <a:avLst/>
            </a:prstGeom>
            <a:solidFill>
              <a:srgbClr val="395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8082" tIns="49041" rIns="98082" bIns="49041" anchor="ctr"/>
            <a:lstStyle>
              <a:lvl1pPr defTabSz="981075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rgbClr val="595959"/>
                  </a:solidFill>
                  <a:latin typeface="Calibri" pitchFamily="34" charset="0"/>
                </a:defRPr>
              </a:lvl1pPr>
              <a:lvl2pPr marL="742950" indent="-285750" defTabSz="981075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595959"/>
                  </a:solidFill>
                  <a:latin typeface="Calibri" pitchFamily="34" charset="0"/>
                </a:defRPr>
              </a:lvl2pPr>
              <a:lvl3pPr marL="1143000" indent="-228600" defTabSz="981075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595959"/>
                  </a:solidFill>
                  <a:latin typeface="Calibri" pitchFamily="34" charset="0"/>
                </a:defRPr>
              </a:lvl3pPr>
              <a:lvl4pPr marL="1600200" indent="-228600" defTabSz="981075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595959"/>
                  </a:solidFill>
                  <a:latin typeface="Calibri" pitchFamily="34" charset="0"/>
                </a:defRPr>
              </a:lvl4pPr>
              <a:lvl5pPr marL="2057400" indent="-228600" defTabSz="981075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5pPr>
              <a:lvl6pPr marL="25146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6pPr>
              <a:lvl7pPr marL="29718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7pPr>
              <a:lvl8pPr marL="34290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8pPr>
              <a:lvl9pPr marL="38862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t-BR" altLang="pt-BR" sz="180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2720872" y="1488024"/>
              <a:ext cx="1015598" cy="1820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lnSpc>
                  <a:spcPts val="1000"/>
                </a:lnSpc>
                <a:defRPr/>
              </a:pPr>
              <a:r>
                <a:rPr lang="pt-BR" sz="1600" b="1" dirty="0" smtClean="0">
                  <a:solidFill>
                    <a:schemeClr val="bg1"/>
                  </a:solidFill>
                  <a:latin typeface="+mj-lt"/>
                </a:rPr>
                <a:t>Publicidade</a:t>
              </a:r>
              <a:endParaRPr lang="pt-BR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Elipse 39"/>
            <p:cNvSpPr>
              <a:spLocks noChangeArrowheads="1"/>
            </p:cNvSpPr>
            <p:nvPr/>
          </p:nvSpPr>
          <p:spPr bwMode="gray">
            <a:xfrm>
              <a:off x="4000102" y="936637"/>
              <a:ext cx="786919" cy="786919"/>
            </a:xfrm>
            <a:prstGeom prst="ellipse">
              <a:avLst/>
            </a:prstGeom>
            <a:solidFill>
              <a:srgbClr val="395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8082" tIns="49041" rIns="98082" bIns="49041" anchor="ctr"/>
            <a:lstStyle>
              <a:lvl1pPr defTabSz="981075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rgbClr val="595959"/>
                  </a:solidFill>
                  <a:latin typeface="Calibri" pitchFamily="34" charset="0"/>
                </a:defRPr>
              </a:lvl1pPr>
              <a:lvl2pPr marL="742950" indent="-285750" defTabSz="981075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595959"/>
                  </a:solidFill>
                  <a:latin typeface="Calibri" pitchFamily="34" charset="0"/>
                </a:defRPr>
              </a:lvl2pPr>
              <a:lvl3pPr marL="1143000" indent="-228600" defTabSz="981075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595959"/>
                  </a:solidFill>
                  <a:latin typeface="Calibri" pitchFamily="34" charset="0"/>
                </a:defRPr>
              </a:lvl3pPr>
              <a:lvl4pPr marL="1600200" indent="-228600" defTabSz="981075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595959"/>
                  </a:solidFill>
                  <a:latin typeface="Calibri" pitchFamily="34" charset="0"/>
                </a:defRPr>
              </a:lvl4pPr>
              <a:lvl5pPr marL="2057400" indent="-228600" defTabSz="981075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5pPr>
              <a:lvl6pPr marL="25146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6pPr>
              <a:lvl7pPr marL="29718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7pPr>
              <a:lvl8pPr marL="34290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8pPr>
              <a:lvl9pPr marL="38862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t-BR" altLang="pt-BR" sz="180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4060828" y="1219618"/>
              <a:ext cx="839448" cy="1688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lnSpc>
                  <a:spcPts val="1000"/>
                </a:lnSpc>
                <a:defRPr/>
              </a:pPr>
              <a:r>
                <a:rPr lang="pt-BR" b="1" dirty="0">
                  <a:solidFill>
                    <a:schemeClr val="bg1"/>
                  </a:solidFill>
                  <a:latin typeface="+mj-lt"/>
                </a:rPr>
                <a:t>título</a:t>
              </a:r>
              <a:endParaRPr lang="pt-BR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Elipse 41"/>
            <p:cNvSpPr>
              <a:spLocks noChangeArrowheads="1"/>
            </p:cNvSpPr>
            <p:nvPr/>
          </p:nvSpPr>
          <p:spPr bwMode="gray">
            <a:xfrm>
              <a:off x="5084007" y="1314295"/>
              <a:ext cx="865611" cy="865611"/>
            </a:xfrm>
            <a:prstGeom prst="ellipse">
              <a:avLst/>
            </a:prstGeom>
            <a:solidFill>
              <a:srgbClr val="395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8082" tIns="49041" rIns="98082" bIns="49041" anchor="ctr"/>
            <a:lstStyle>
              <a:lvl1pPr defTabSz="981075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rgbClr val="595959"/>
                  </a:solidFill>
                  <a:latin typeface="Calibri" pitchFamily="34" charset="0"/>
                </a:defRPr>
              </a:lvl1pPr>
              <a:lvl2pPr marL="742950" indent="-285750" defTabSz="981075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595959"/>
                  </a:solidFill>
                  <a:latin typeface="Calibri" pitchFamily="34" charset="0"/>
                </a:defRPr>
              </a:lvl2pPr>
              <a:lvl3pPr marL="1143000" indent="-228600" defTabSz="981075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595959"/>
                  </a:solidFill>
                  <a:latin typeface="Calibri" pitchFamily="34" charset="0"/>
                </a:defRPr>
              </a:lvl3pPr>
              <a:lvl4pPr marL="1600200" indent="-228600" defTabSz="981075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595959"/>
                  </a:solidFill>
                  <a:latin typeface="Calibri" pitchFamily="34" charset="0"/>
                </a:defRPr>
              </a:lvl4pPr>
              <a:lvl5pPr marL="2057400" indent="-228600" defTabSz="981075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5pPr>
              <a:lvl6pPr marL="25146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6pPr>
              <a:lvl7pPr marL="29718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7pPr>
              <a:lvl8pPr marL="34290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8pPr>
              <a:lvl9pPr marL="38862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t-BR" altLang="pt-BR" sz="180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5218561" y="1650768"/>
              <a:ext cx="839447" cy="16881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lnSpc>
                  <a:spcPts val="1000"/>
                </a:lnSpc>
                <a:defRPr/>
              </a:pPr>
              <a:r>
                <a:rPr lang="pt-BR" b="1" dirty="0">
                  <a:solidFill>
                    <a:schemeClr val="bg1"/>
                  </a:solidFill>
                  <a:latin typeface="+mj-lt"/>
                </a:rPr>
                <a:t>foto</a:t>
              </a:r>
              <a:endParaRPr lang="pt-BR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Elipse 43"/>
            <p:cNvSpPr>
              <a:spLocks noChangeArrowheads="1"/>
            </p:cNvSpPr>
            <p:nvPr/>
          </p:nvSpPr>
          <p:spPr bwMode="gray">
            <a:xfrm>
              <a:off x="5524006" y="2273886"/>
              <a:ext cx="1047389" cy="1047389"/>
            </a:xfrm>
            <a:prstGeom prst="ellipse">
              <a:avLst/>
            </a:prstGeom>
            <a:solidFill>
              <a:srgbClr val="395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8082" tIns="49041" rIns="98082" bIns="49041" anchor="ctr"/>
            <a:lstStyle>
              <a:lvl1pPr defTabSz="981075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rgbClr val="595959"/>
                  </a:solidFill>
                  <a:latin typeface="Calibri" pitchFamily="34" charset="0"/>
                </a:defRPr>
              </a:lvl1pPr>
              <a:lvl2pPr marL="742950" indent="-285750" defTabSz="981075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595959"/>
                  </a:solidFill>
                  <a:latin typeface="Calibri" pitchFamily="34" charset="0"/>
                </a:defRPr>
              </a:lvl2pPr>
              <a:lvl3pPr marL="1143000" indent="-228600" defTabSz="981075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595959"/>
                  </a:solidFill>
                  <a:latin typeface="Calibri" pitchFamily="34" charset="0"/>
                </a:defRPr>
              </a:lvl3pPr>
              <a:lvl4pPr marL="1600200" indent="-228600" defTabSz="981075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595959"/>
                  </a:solidFill>
                  <a:latin typeface="Calibri" pitchFamily="34" charset="0"/>
                </a:defRPr>
              </a:lvl4pPr>
              <a:lvl5pPr marL="2057400" indent="-228600" defTabSz="981075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5pPr>
              <a:lvl6pPr marL="25146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6pPr>
              <a:lvl7pPr marL="29718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7pPr>
              <a:lvl8pPr marL="34290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8pPr>
              <a:lvl9pPr marL="38862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t-BR" altLang="pt-BR" sz="180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5547780" y="2717107"/>
              <a:ext cx="1184459" cy="16881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lnSpc>
                  <a:spcPts val="1000"/>
                </a:lnSpc>
                <a:defRPr/>
              </a:pPr>
              <a:r>
                <a:rPr lang="pt-BR" b="1" dirty="0">
                  <a:solidFill>
                    <a:schemeClr val="bg1"/>
                  </a:solidFill>
                  <a:latin typeface="+mj-lt"/>
                </a:rPr>
                <a:t>descrição</a:t>
              </a:r>
              <a:endParaRPr lang="pt-BR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Elipse 45"/>
            <p:cNvSpPr>
              <a:spLocks noChangeArrowheads="1"/>
            </p:cNvSpPr>
            <p:nvPr/>
          </p:nvSpPr>
          <p:spPr bwMode="gray">
            <a:xfrm>
              <a:off x="5026280" y="3401972"/>
              <a:ext cx="1394075" cy="1394075"/>
            </a:xfrm>
            <a:prstGeom prst="ellipse">
              <a:avLst/>
            </a:prstGeom>
            <a:solidFill>
              <a:srgbClr val="395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8082" tIns="49041" rIns="98082" bIns="49041" anchor="ctr"/>
            <a:lstStyle>
              <a:lvl1pPr defTabSz="981075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rgbClr val="595959"/>
                  </a:solidFill>
                  <a:latin typeface="Calibri" pitchFamily="34" charset="0"/>
                </a:defRPr>
              </a:lvl1pPr>
              <a:lvl2pPr marL="742950" indent="-285750" defTabSz="981075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595959"/>
                  </a:solidFill>
                  <a:latin typeface="Calibri" pitchFamily="34" charset="0"/>
                </a:defRPr>
              </a:lvl2pPr>
              <a:lvl3pPr marL="1143000" indent="-228600" defTabSz="981075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595959"/>
                  </a:solidFill>
                  <a:latin typeface="Calibri" pitchFamily="34" charset="0"/>
                </a:defRPr>
              </a:lvl3pPr>
              <a:lvl4pPr marL="1600200" indent="-228600" defTabSz="981075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595959"/>
                  </a:solidFill>
                  <a:latin typeface="Calibri" pitchFamily="34" charset="0"/>
                </a:defRPr>
              </a:lvl4pPr>
              <a:lvl5pPr marL="2057400" indent="-228600" defTabSz="981075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5pPr>
              <a:lvl6pPr marL="25146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6pPr>
              <a:lvl7pPr marL="29718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7pPr>
              <a:lvl8pPr marL="34290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8pPr>
              <a:lvl9pPr marL="38862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t-BR" altLang="pt-BR" sz="180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5152961" y="3993722"/>
              <a:ext cx="1267067" cy="2376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lnSpc>
                  <a:spcPts val="1400"/>
                </a:lnSpc>
                <a:defRPr/>
              </a:pPr>
              <a:r>
                <a:rPr lang="pt-BR" b="1" dirty="0" smtClean="0">
                  <a:solidFill>
                    <a:schemeClr val="bg1"/>
                  </a:solidFill>
                  <a:latin typeface="+mj-lt"/>
                </a:rPr>
                <a:t>Atendimento</a:t>
              </a:r>
              <a:endParaRPr lang="pt-BR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Elipse 47"/>
            <p:cNvSpPr>
              <a:spLocks noChangeArrowheads="1"/>
            </p:cNvSpPr>
            <p:nvPr/>
          </p:nvSpPr>
          <p:spPr bwMode="gray">
            <a:xfrm>
              <a:off x="3967215" y="3931951"/>
              <a:ext cx="865611" cy="865611"/>
            </a:xfrm>
            <a:prstGeom prst="ellipse">
              <a:avLst/>
            </a:prstGeom>
            <a:solidFill>
              <a:srgbClr val="395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8082" tIns="49041" rIns="98082" bIns="49041" anchor="ctr"/>
            <a:lstStyle>
              <a:lvl1pPr defTabSz="981075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rgbClr val="595959"/>
                  </a:solidFill>
                  <a:latin typeface="Calibri" pitchFamily="34" charset="0"/>
                </a:defRPr>
              </a:lvl1pPr>
              <a:lvl2pPr marL="742950" indent="-285750" defTabSz="981075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595959"/>
                  </a:solidFill>
                  <a:latin typeface="Calibri" pitchFamily="34" charset="0"/>
                </a:defRPr>
              </a:lvl2pPr>
              <a:lvl3pPr marL="1143000" indent="-228600" defTabSz="981075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595959"/>
                  </a:solidFill>
                  <a:latin typeface="Calibri" pitchFamily="34" charset="0"/>
                </a:defRPr>
              </a:lvl3pPr>
              <a:lvl4pPr marL="1600200" indent="-228600" defTabSz="981075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595959"/>
                  </a:solidFill>
                  <a:latin typeface="Calibri" pitchFamily="34" charset="0"/>
                </a:defRPr>
              </a:lvl4pPr>
              <a:lvl5pPr marL="2057400" indent="-228600" defTabSz="981075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5pPr>
              <a:lvl6pPr marL="25146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6pPr>
              <a:lvl7pPr marL="29718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7pPr>
              <a:lvl8pPr marL="34290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8pPr>
              <a:lvl9pPr marL="38862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t-BR" altLang="pt-BR" sz="180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4036532" y="4254676"/>
              <a:ext cx="839448" cy="16881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lnSpc>
                  <a:spcPts val="1000"/>
                </a:lnSpc>
                <a:defRPr/>
              </a:pPr>
              <a:r>
                <a:rPr lang="pt-BR" b="1" dirty="0">
                  <a:solidFill>
                    <a:schemeClr val="bg1"/>
                  </a:solidFill>
                  <a:latin typeface="+mj-lt"/>
                </a:rPr>
                <a:t>preço</a:t>
              </a:r>
              <a:endParaRPr lang="pt-BR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" name="Elipse 49"/>
            <p:cNvSpPr>
              <a:spLocks noChangeArrowheads="1"/>
            </p:cNvSpPr>
            <p:nvPr/>
          </p:nvSpPr>
          <p:spPr bwMode="gray">
            <a:xfrm>
              <a:off x="2680154" y="3464363"/>
              <a:ext cx="1047389" cy="1047389"/>
            </a:xfrm>
            <a:prstGeom prst="ellipse">
              <a:avLst/>
            </a:prstGeom>
            <a:solidFill>
              <a:srgbClr val="395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8082" tIns="49041" rIns="98082" bIns="49041" anchor="ctr"/>
            <a:lstStyle>
              <a:lvl1pPr defTabSz="981075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rgbClr val="595959"/>
                  </a:solidFill>
                  <a:latin typeface="Calibri" pitchFamily="34" charset="0"/>
                </a:defRPr>
              </a:lvl1pPr>
              <a:lvl2pPr marL="742950" indent="-285750" defTabSz="981075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595959"/>
                  </a:solidFill>
                  <a:latin typeface="Calibri" pitchFamily="34" charset="0"/>
                </a:defRPr>
              </a:lvl2pPr>
              <a:lvl3pPr marL="1143000" indent="-228600" defTabSz="981075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595959"/>
                  </a:solidFill>
                  <a:latin typeface="Calibri" pitchFamily="34" charset="0"/>
                </a:defRPr>
              </a:lvl3pPr>
              <a:lvl4pPr marL="1600200" indent="-228600" defTabSz="981075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595959"/>
                  </a:solidFill>
                  <a:latin typeface="Calibri" pitchFamily="34" charset="0"/>
                </a:defRPr>
              </a:lvl4pPr>
              <a:lvl5pPr marL="2057400" indent="-228600" defTabSz="981075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5pPr>
              <a:lvl6pPr marL="25146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6pPr>
              <a:lvl7pPr marL="29718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7pPr>
              <a:lvl8pPr marL="34290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8pPr>
              <a:lvl9pPr marL="38862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t-BR" altLang="pt-BR" sz="180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2852073" y="3779803"/>
              <a:ext cx="839447" cy="3461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lnSpc>
                  <a:spcPts val="1400"/>
                </a:lnSpc>
                <a:defRPr/>
              </a:pPr>
              <a:r>
                <a:rPr lang="pt-BR" b="1" dirty="0">
                  <a:solidFill>
                    <a:schemeClr val="bg1"/>
                  </a:solidFill>
                  <a:latin typeface="+mj-lt"/>
                </a:rPr>
                <a:t>frete grátis</a:t>
              </a:r>
              <a:endParaRPr lang="pt-BR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" name="Elipse 51"/>
            <p:cNvSpPr>
              <a:spLocks noChangeArrowheads="1"/>
            </p:cNvSpPr>
            <p:nvPr/>
          </p:nvSpPr>
          <p:spPr bwMode="gray">
            <a:xfrm>
              <a:off x="2131679" y="2236284"/>
              <a:ext cx="1152128" cy="1152128"/>
            </a:xfrm>
            <a:prstGeom prst="ellipse">
              <a:avLst/>
            </a:prstGeom>
            <a:solidFill>
              <a:srgbClr val="395193"/>
            </a:solidFill>
            <a:ln w="38100">
              <a:solidFill>
                <a:srgbClr val="FFDC0D"/>
              </a:solidFill>
              <a:round/>
              <a:headEnd type="none" w="sm" len="sm"/>
              <a:tailEnd type="none" w="sm" len="sm"/>
            </a:ln>
          </p:spPr>
          <p:txBody>
            <a:bodyPr wrap="none" lIns="98082" tIns="49041" rIns="98082" bIns="49041" anchor="ctr"/>
            <a:lstStyle>
              <a:lvl1pPr defTabSz="981075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rgbClr val="595959"/>
                  </a:solidFill>
                  <a:latin typeface="Calibri" pitchFamily="34" charset="0"/>
                </a:defRPr>
              </a:lvl1pPr>
              <a:lvl2pPr marL="742950" indent="-285750" defTabSz="981075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595959"/>
                  </a:solidFill>
                  <a:latin typeface="Calibri" pitchFamily="34" charset="0"/>
                </a:defRPr>
              </a:lvl2pPr>
              <a:lvl3pPr marL="1143000" indent="-228600" defTabSz="981075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595959"/>
                  </a:solidFill>
                  <a:latin typeface="Calibri" pitchFamily="34" charset="0"/>
                </a:defRPr>
              </a:lvl3pPr>
              <a:lvl4pPr marL="1600200" indent="-228600" defTabSz="981075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595959"/>
                  </a:solidFill>
                  <a:latin typeface="Calibri" pitchFamily="34" charset="0"/>
                </a:defRPr>
              </a:lvl4pPr>
              <a:lvl5pPr marL="2057400" indent="-228600" defTabSz="981075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5pPr>
              <a:lvl6pPr marL="25146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6pPr>
              <a:lvl7pPr marL="29718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7pPr>
              <a:lvl8pPr marL="34290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8pPr>
              <a:lvl9pPr marL="3886200" indent="-228600" defTabSz="9810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595959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t-BR" altLang="pt-BR" sz="180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2172983" y="2717107"/>
              <a:ext cx="1100636" cy="16881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lnSpc>
                  <a:spcPts val="1000"/>
                </a:lnSpc>
                <a:defRPr/>
              </a:pPr>
              <a:r>
                <a:rPr lang="pt-BR" b="1" dirty="0">
                  <a:solidFill>
                    <a:schemeClr val="bg1"/>
                  </a:solidFill>
                  <a:latin typeface="+mj-lt"/>
                </a:rPr>
                <a:t>reputação</a:t>
              </a:r>
              <a:endParaRPr lang="pt-BR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Seta para cima 22"/>
            <p:cNvSpPr/>
            <p:nvPr/>
          </p:nvSpPr>
          <p:spPr bwMode="gray">
            <a:xfrm rot="2700000">
              <a:off x="4944038" y="2018731"/>
              <a:ext cx="216183" cy="255114"/>
            </a:xfrm>
            <a:prstGeom prst="upArrow">
              <a:avLst>
                <a:gd name="adj1" fmla="val 64760"/>
                <a:gd name="adj2" fmla="val 56911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lIns="98082" tIns="49041" rIns="98082" bIns="49041" anchor="ctr"/>
            <a:lstStyle/>
            <a:p>
              <a:pPr algn="ctr" defTabSz="981075" eaLnBrk="1" hangingPunct="1">
                <a:defRPr/>
              </a:pPr>
              <a:endParaRPr lang="pt-BR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4" name="Seta para cima 23"/>
            <p:cNvSpPr/>
            <p:nvPr/>
          </p:nvSpPr>
          <p:spPr bwMode="gray">
            <a:xfrm rot="5400000">
              <a:off x="5236812" y="2685497"/>
              <a:ext cx="216183" cy="255114"/>
            </a:xfrm>
            <a:prstGeom prst="upArrow">
              <a:avLst>
                <a:gd name="adj1" fmla="val 64760"/>
                <a:gd name="adj2" fmla="val 56911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lIns="98082" tIns="49041" rIns="98082" bIns="49041" anchor="ctr"/>
            <a:lstStyle/>
            <a:p>
              <a:pPr algn="ctr" defTabSz="981075" eaLnBrk="1" hangingPunct="1">
                <a:defRPr/>
              </a:pPr>
              <a:endParaRPr lang="pt-BR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5" name="Seta para cima 24"/>
            <p:cNvSpPr/>
            <p:nvPr/>
          </p:nvSpPr>
          <p:spPr bwMode="gray">
            <a:xfrm rot="8100000">
              <a:off x="4978025" y="3365655"/>
              <a:ext cx="216240" cy="255047"/>
            </a:xfrm>
            <a:prstGeom prst="upArrow">
              <a:avLst>
                <a:gd name="adj1" fmla="val 64760"/>
                <a:gd name="adj2" fmla="val 56911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lIns="98082" tIns="49041" rIns="98082" bIns="49041" anchor="ctr"/>
            <a:lstStyle/>
            <a:p>
              <a:pPr algn="ctr" defTabSz="981075" eaLnBrk="1" hangingPunct="1">
                <a:defRPr/>
              </a:pPr>
              <a:endParaRPr lang="pt-BR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6" name="Seta para cima 25"/>
            <p:cNvSpPr/>
            <p:nvPr/>
          </p:nvSpPr>
          <p:spPr bwMode="gray">
            <a:xfrm rot="10800000">
              <a:off x="4285572" y="3623131"/>
              <a:ext cx="216240" cy="255047"/>
            </a:xfrm>
            <a:prstGeom prst="upArrow">
              <a:avLst>
                <a:gd name="adj1" fmla="val 64760"/>
                <a:gd name="adj2" fmla="val 56911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lIns="98082" tIns="49041" rIns="98082" bIns="49041" anchor="ctr"/>
            <a:lstStyle/>
            <a:p>
              <a:pPr algn="ctr" defTabSz="981075" eaLnBrk="1" hangingPunct="1">
                <a:defRPr/>
              </a:pPr>
              <a:endParaRPr lang="pt-BR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7" name="Seta para cima 26"/>
            <p:cNvSpPr/>
            <p:nvPr/>
          </p:nvSpPr>
          <p:spPr bwMode="gray">
            <a:xfrm rot="18900000" flipH="1">
              <a:off x="3619874" y="2027233"/>
              <a:ext cx="216183" cy="255114"/>
            </a:xfrm>
            <a:prstGeom prst="upArrow">
              <a:avLst>
                <a:gd name="adj1" fmla="val 64760"/>
                <a:gd name="adj2" fmla="val 56911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lIns="98082" tIns="49041" rIns="98082" bIns="49041" anchor="ctr"/>
            <a:lstStyle/>
            <a:p>
              <a:pPr algn="ctr" defTabSz="981075" eaLnBrk="1" hangingPunct="1">
                <a:defRPr/>
              </a:pPr>
              <a:endParaRPr lang="pt-BR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8" name="Seta para cima 27"/>
            <p:cNvSpPr/>
            <p:nvPr/>
          </p:nvSpPr>
          <p:spPr bwMode="gray">
            <a:xfrm rot="16200000" flipH="1">
              <a:off x="3352612" y="2685497"/>
              <a:ext cx="216183" cy="255114"/>
            </a:xfrm>
            <a:prstGeom prst="upArrow">
              <a:avLst>
                <a:gd name="adj1" fmla="val 64760"/>
                <a:gd name="adj2" fmla="val 56911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lIns="98082" tIns="49041" rIns="98082" bIns="49041" anchor="ctr"/>
            <a:lstStyle/>
            <a:p>
              <a:pPr algn="ctr" defTabSz="981075" eaLnBrk="1" hangingPunct="1">
                <a:defRPr/>
              </a:pPr>
              <a:endParaRPr lang="pt-BR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9" name="Seta para cima 28"/>
            <p:cNvSpPr/>
            <p:nvPr/>
          </p:nvSpPr>
          <p:spPr bwMode="gray">
            <a:xfrm rot="13500000" flipH="1">
              <a:off x="3614986" y="3359583"/>
              <a:ext cx="216240" cy="255047"/>
            </a:xfrm>
            <a:prstGeom prst="upArrow">
              <a:avLst>
                <a:gd name="adj1" fmla="val 64760"/>
                <a:gd name="adj2" fmla="val 56911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lIns="98082" tIns="49041" rIns="98082" bIns="49041" anchor="ctr"/>
            <a:lstStyle/>
            <a:p>
              <a:pPr algn="ctr" defTabSz="981075" eaLnBrk="1" hangingPunct="1">
                <a:defRPr/>
              </a:pPr>
              <a:endParaRPr lang="pt-BR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30" name="CaixaDeTexto 29"/>
            <p:cNvSpPr txBox="1"/>
            <p:nvPr/>
          </p:nvSpPr>
          <p:spPr>
            <a:xfrm>
              <a:off x="3664794" y="2638165"/>
              <a:ext cx="1512463" cy="3922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1600"/>
                </a:lnSpc>
                <a:defRPr/>
              </a:pPr>
              <a:r>
                <a:rPr lang="pt-BR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Marketing </a:t>
              </a:r>
            </a:p>
            <a:p>
              <a:pPr algn="ctr" eaLnBrk="1" hangingPunct="1">
                <a:lnSpc>
                  <a:spcPts val="1600"/>
                </a:lnSpc>
                <a:defRPr/>
              </a:pPr>
              <a:r>
                <a:rPr lang="pt-BR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Marketplace</a:t>
              </a:r>
              <a:endParaRPr lang="pt-B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070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71600" y="533400"/>
            <a:ext cx="3276600" cy="430530"/>
          </a:xfrm>
        </p:spPr>
        <p:txBody>
          <a:bodyPr/>
          <a:lstStyle/>
          <a:p>
            <a:r>
              <a:rPr lang="pt-BR" sz="3200" dirty="0" smtClean="0"/>
              <a:t>Título</a:t>
            </a:r>
            <a:endParaRPr lang="pt-BR" sz="3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685800" y="1295400"/>
            <a:ext cx="10668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 + Marca + Modelo + Especificações  técnicas /características</a:t>
            </a:r>
          </a:p>
          <a:p>
            <a:pPr algn="just"/>
            <a:endParaRPr lang="pt-BR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Aproveitar todos os caracteres permitidos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Pensar na busca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Corrija e revise erros ortográficos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Fale a língua do consumidor</a:t>
            </a:r>
          </a:p>
          <a:p>
            <a:pPr algn="just"/>
            <a:endParaRPr lang="pt-BR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vendedor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Notebook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 Dual Core 425 LED 14 320 GB 4 GB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HDMI</a:t>
            </a:r>
            <a:endParaRPr lang="pt-BR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70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447800" y="457200"/>
            <a:ext cx="10668000" cy="430530"/>
          </a:xfrm>
        </p:spPr>
        <p:txBody>
          <a:bodyPr/>
          <a:lstStyle/>
          <a:p>
            <a:r>
              <a:rPr lang="pt-BR" sz="3200" dirty="0" smtClean="0"/>
              <a:t>Fotos</a:t>
            </a:r>
            <a:endParaRPr lang="pt-BR" sz="3200" dirty="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533400" y="1261289"/>
            <a:ext cx="10668000" cy="430530"/>
          </a:xfrm>
          <a:prstGeom prst="rect">
            <a:avLst/>
          </a:prstGeom>
        </p:spPr>
        <p:txBody>
          <a:bodyPr lIns="0" tIns="0" rIns="0" bIns="0"/>
          <a:lstStyle>
            <a:lvl1pPr>
              <a:defRPr sz="275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kern="0" smtClean="0"/>
              <a:t>Título SuperVendedor</a:t>
            </a:r>
            <a:endParaRPr lang="pt-BR" kern="0" dirty="0"/>
          </a:p>
        </p:txBody>
      </p:sp>
      <p:sp>
        <p:nvSpPr>
          <p:cNvPr id="7" name="CaixaDeTexto 6"/>
          <p:cNvSpPr txBox="1"/>
          <p:nvPr/>
        </p:nvSpPr>
        <p:spPr>
          <a:xfrm>
            <a:off x="5184058" y="1392263"/>
            <a:ext cx="6019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Fotos com fundo branco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 iluminação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 marca d`agua ou textos adicionais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Detalhes com olhar de comprador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x 600 pixels para zoom</a:t>
            </a:r>
          </a:p>
          <a:p>
            <a:pPr algn="just"/>
            <a:endParaRPr lang="pt-BR" sz="2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8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83" y="1423951"/>
            <a:ext cx="3467100" cy="169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52751"/>
            <a:ext cx="379395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59" y="4929188"/>
            <a:ext cx="3511124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090951"/>
            <a:ext cx="2209800" cy="240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70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71600" y="533400"/>
            <a:ext cx="10668000" cy="430530"/>
          </a:xfrm>
        </p:spPr>
        <p:txBody>
          <a:bodyPr/>
          <a:lstStyle/>
          <a:p>
            <a:r>
              <a:rPr lang="pt-BR" sz="3200" dirty="0" smtClean="0"/>
              <a:t>Descrição de anúncio</a:t>
            </a:r>
            <a:endParaRPr lang="pt-BR" sz="3200" dirty="0"/>
          </a:p>
        </p:txBody>
      </p:sp>
      <p:sp>
        <p:nvSpPr>
          <p:cNvPr id="4" name="CaixaDeTexto 58"/>
          <p:cNvSpPr txBox="1"/>
          <p:nvPr/>
        </p:nvSpPr>
        <p:spPr>
          <a:xfrm>
            <a:off x="609600" y="1981200"/>
            <a:ext cx="2297767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pt-BR" sz="2400" b="1" dirty="0">
              <a:solidFill>
                <a:schemeClr val="tx2">
                  <a:lumMod val="75000"/>
                </a:schemeClr>
              </a:solidFill>
              <a:latin typeface="Arial"/>
              <a:ea typeface="Adobe Fangsong Std R" pitchFamily="18" charset="-128"/>
              <a:cs typeface="Arial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dobe Fangsong Std R" pitchFamily="18" charset="-128"/>
                <a:cs typeface="Arial"/>
              </a:rPr>
              <a:t> Resumida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dobe Fangsong Std R" pitchFamily="18" charset="-128"/>
                <a:cs typeface="Arial"/>
              </a:rPr>
              <a:t> Organizada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Arial"/>
                <a:ea typeface="Adobe Fangsong Std R" pitchFamily="18" charset="-128"/>
                <a:cs typeface="Arial"/>
              </a:rPr>
              <a:t> </a:t>
            </a: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dobe Fangsong Std R" pitchFamily="18" charset="-128"/>
                <a:cs typeface="Arial"/>
              </a:rPr>
              <a:t>Fácil de ler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Arial"/>
                <a:ea typeface="Adobe Fangsong Std R" pitchFamily="18" charset="-128"/>
                <a:cs typeface="Arial"/>
              </a:rPr>
              <a:t> </a:t>
            </a: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dobe Fangsong Std R" pitchFamily="18" charset="-128"/>
                <a:cs typeface="Arial"/>
              </a:rPr>
              <a:t>Completa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Arial"/>
                <a:ea typeface="Adobe Fangsong Std R" pitchFamily="18" charset="-128"/>
                <a:cs typeface="Arial"/>
              </a:rPr>
              <a:t> </a:t>
            </a: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dobe Fangsong Std R" pitchFamily="18" charset="-128"/>
                <a:cs typeface="Arial"/>
              </a:rPr>
              <a:t>Objetiva</a:t>
            </a:r>
          </a:p>
          <a:p>
            <a:pPr algn="ctr">
              <a:lnSpc>
                <a:spcPct val="120000"/>
              </a:lnSpc>
            </a:pPr>
            <a:endParaRPr lang="pt-BR" sz="2400" b="1" dirty="0">
              <a:solidFill>
                <a:schemeClr val="tx2">
                  <a:lumMod val="75000"/>
                </a:schemeClr>
              </a:solidFill>
              <a:latin typeface="Arial"/>
              <a:ea typeface="Adobe Fangsong Std R" pitchFamily="18" charset="-128"/>
              <a:cs typeface="Ari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38748"/>
            <a:ext cx="3766041" cy="425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0"/>
            <a:ext cx="36957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5"/>
          <p:cNvSpPr txBox="1">
            <a:spLocks/>
          </p:cNvSpPr>
          <p:nvPr/>
        </p:nvSpPr>
        <p:spPr>
          <a:xfrm>
            <a:off x="5029200" y="5862115"/>
            <a:ext cx="990600" cy="430530"/>
          </a:xfrm>
          <a:prstGeom prst="rect">
            <a:avLst/>
          </a:prstGeom>
        </p:spPr>
        <p:txBody>
          <a:bodyPr lIns="0" tIns="0" rIns="0" bIns="0"/>
          <a:lstStyle>
            <a:lvl1pPr>
              <a:defRPr sz="275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kern="0" dirty="0" smtClean="0">
                <a:solidFill>
                  <a:schemeClr val="tx2">
                    <a:lumMod val="75000"/>
                  </a:schemeClr>
                </a:solidFill>
              </a:rPr>
              <a:t>Site</a:t>
            </a:r>
            <a:endParaRPr lang="pt-BR" kern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ítulo 5"/>
          <p:cNvSpPr txBox="1">
            <a:spLocks/>
          </p:cNvSpPr>
          <p:nvPr/>
        </p:nvSpPr>
        <p:spPr>
          <a:xfrm>
            <a:off x="8458200" y="5581743"/>
            <a:ext cx="2476500" cy="430530"/>
          </a:xfrm>
          <a:prstGeom prst="rect">
            <a:avLst/>
          </a:prstGeom>
        </p:spPr>
        <p:txBody>
          <a:bodyPr lIns="0" tIns="0" rIns="0" bIns="0"/>
          <a:lstStyle>
            <a:lvl1pPr>
              <a:defRPr sz="275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kern="0" dirty="0" smtClean="0">
                <a:solidFill>
                  <a:schemeClr val="tx2">
                    <a:lumMod val="75000"/>
                  </a:schemeClr>
                </a:solidFill>
              </a:rPr>
              <a:t>Marketplace</a:t>
            </a:r>
            <a:endParaRPr lang="pt-BR" kern="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70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34947" y="533400"/>
            <a:ext cx="8338345" cy="506730"/>
          </a:xfrm>
        </p:spPr>
        <p:txBody>
          <a:bodyPr/>
          <a:lstStyle/>
          <a:p>
            <a:r>
              <a:rPr lang="pt-BR" sz="3200" dirty="0" smtClean="0"/>
              <a:t>Atendimento ao comprador (cliente final)</a:t>
            </a:r>
            <a:endParaRPr lang="pt-BR" sz="3200" dirty="0"/>
          </a:p>
        </p:txBody>
      </p:sp>
      <p:pic>
        <p:nvPicPr>
          <p:cNvPr id="3" name="Picture 2" descr="http://www.boticalpharma.com.br/sites/default/files/contat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7264" y="1600200"/>
            <a:ext cx="3128962" cy="312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43178"/>
            <a:ext cx="2971117" cy="2971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C:\Users\acoliveira\Desktop\icone-cha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6" y="1606549"/>
            <a:ext cx="3628458" cy="31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5"/>
          <p:cNvSpPr txBox="1">
            <a:spLocks/>
          </p:cNvSpPr>
          <p:nvPr/>
        </p:nvSpPr>
        <p:spPr>
          <a:xfrm>
            <a:off x="589220" y="5410200"/>
            <a:ext cx="9829800" cy="430530"/>
          </a:xfrm>
          <a:prstGeom prst="rect">
            <a:avLst/>
          </a:prstGeom>
        </p:spPr>
        <p:txBody>
          <a:bodyPr lIns="0" tIns="0" rIns="0" bIns="0"/>
          <a:lstStyle>
            <a:lvl1pPr>
              <a:defRPr sz="275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sz="3200" kern="0" dirty="0" smtClean="0">
                <a:solidFill>
                  <a:schemeClr val="tx2">
                    <a:lumMod val="75000"/>
                  </a:schemeClr>
                </a:solidFill>
              </a:rPr>
              <a:t>Responsabilidade do Marketplace: Mediação</a:t>
            </a:r>
            <a:endParaRPr lang="pt-BR" sz="3200" kern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ítulo 5"/>
          <p:cNvSpPr txBox="1">
            <a:spLocks/>
          </p:cNvSpPr>
          <p:nvPr/>
        </p:nvSpPr>
        <p:spPr>
          <a:xfrm>
            <a:off x="3204053" y="4351566"/>
            <a:ext cx="1048092" cy="430530"/>
          </a:xfrm>
          <a:prstGeom prst="rect">
            <a:avLst/>
          </a:prstGeom>
        </p:spPr>
        <p:txBody>
          <a:bodyPr lIns="0" tIns="0" rIns="0" bIns="0"/>
          <a:lstStyle>
            <a:lvl1pPr>
              <a:defRPr sz="275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kern="0" dirty="0" err="1" smtClean="0">
                <a:solidFill>
                  <a:schemeClr val="tx2">
                    <a:lumMod val="75000"/>
                  </a:schemeClr>
                </a:solidFill>
              </a:rPr>
              <a:t>Email</a:t>
            </a:r>
            <a:endParaRPr lang="pt-BR" kern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ítulo 5"/>
          <p:cNvSpPr txBox="1">
            <a:spLocks/>
          </p:cNvSpPr>
          <p:nvPr/>
        </p:nvSpPr>
        <p:spPr>
          <a:xfrm>
            <a:off x="6008195" y="3921036"/>
            <a:ext cx="1048092" cy="430530"/>
          </a:xfrm>
          <a:prstGeom prst="rect">
            <a:avLst/>
          </a:prstGeom>
        </p:spPr>
        <p:txBody>
          <a:bodyPr lIns="0" tIns="0" rIns="0" bIns="0"/>
          <a:lstStyle>
            <a:lvl1pPr>
              <a:defRPr sz="275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kern="0" dirty="0" smtClean="0">
                <a:solidFill>
                  <a:schemeClr val="tx2">
                    <a:lumMod val="75000"/>
                  </a:schemeClr>
                </a:solidFill>
              </a:rPr>
              <a:t>Chat</a:t>
            </a:r>
            <a:endParaRPr lang="pt-BR" kern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ítulo 5"/>
          <p:cNvSpPr txBox="1">
            <a:spLocks/>
          </p:cNvSpPr>
          <p:nvPr/>
        </p:nvSpPr>
        <p:spPr>
          <a:xfrm>
            <a:off x="9220200" y="4073436"/>
            <a:ext cx="1676400" cy="430530"/>
          </a:xfrm>
          <a:prstGeom prst="rect">
            <a:avLst/>
          </a:prstGeom>
        </p:spPr>
        <p:txBody>
          <a:bodyPr lIns="0" tIns="0" rIns="0" bIns="0"/>
          <a:lstStyle>
            <a:lvl1pPr>
              <a:defRPr sz="275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kern="0" dirty="0" smtClean="0">
                <a:solidFill>
                  <a:schemeClr val="tx2">
                    <a:lumMod val="75000"/>
                  </a:schemeClr>
                </a:solidFill>
              </a:rPr>
              <a:t>Telefone</a:t>
            </a:r>
            <a:endParaRPr lang="pt-BR" kern="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70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447800" y="483870"/>
            <a:ext cx="4800600" cy="430530"/>
          </a:xfrm>
        </p:spPr>
        <p:txBody>
          <a:bodyPr/>
          <a:lstStyle/>
          <a:p>
            <a:r>
              <a:rPr lang="pt-BR" sz="3200" dirty="0" smtClean="0"/>
              <a:t>Preço e Frete Grátis</a:t>
            </a:r>
            <a:endParaRPr lang="pt-BR" sz="3200" dirty="0"/>
          </a:p>
        </p:txBody>
      </p:sp>
      <p:sp>
        <p:nvSpPr>
          <p:cNvPr id="3" name="CaixaDeTexto 58"/>
          <p:cNvSpPr txBox="1"/>
          <p:nvPr/>
        </p:nvSpPr>
        <p:spPr>
          <a:xfrm>
            <a:off x="457200" y="1219201"/>
            <a:ext cx="10515600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dobe Fangsong Std R" pitchFamily="18" charset="-128"/>
                <a:cs typeface="Arial"/>
              </a:rPr>
              <a:t> 73% das compras são feitas por Cartão de Crédito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dobe Fangsong Std R" pitchFamily="18" charset="-128"/>
                <a:cs typeface="Arial"/>
              </a:rPr>
              <a:t> 80% dos compradores preferem comprar parcelado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Arial"/>
                <a:ea typeface="Adobe Fangsong Std R" pitchFamily="18" charset="-128"/>
                <a:cs typeface="Arial"/>
              </a:rPr>
              <a:t>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dobe Fangsong Std R" pitchFamily="18" charset="-128"/>
                <a:cs typeface="Arial"/>
              </a:rPr>
              <a:t>75% dos compradores Abandonam a compra quando notam      acréscimo nas parcelas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dobe Fangsong Std R" pitchFamily="18" charset="-128"/>
                <a:cs typeface="Arial"/>
              </a:rPr>
              <a:t> No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Arial"/>
                <a:ea typeface="Adobe Fangsong Std R" pitchFamily="18" charset="-128"/>
                <a:cs typeface="Arial"/>
              </a:rPr>
              <a:t>MercadoLivre quem oferece parcelamento vende 50% mais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pt-BR" sz="2400" dirty="0" smtClean="0">
              <a:solidFill>
                <a:schemeClr val="tx2">
                  <a:lumMod val="75000"/>
                </a:schemeClr>
              </a:solidFill>
              <a:latin typeface="Arial"/>
              <a:ea typeface="Adobe Fangsong Std R" pitchFamily="18" charset="-128"/>
              <a:cs typeface="Arial"/>
            </a:endParaRPr>
          </a:p>
          <a:p>
            <a:pPr>
              <a:lnSpc>
                <a:spcPct val="120000"/>
              </a:lnSpc>
            </a:pPr>
            <a:endParaRPr lang="pt-BR" sz="2400" dirty="0" smtClean="0">
              <a:solidFill>
                <a:schemeClr val="tx2">
                  <a:lumMod val="75000"/>
                </a:schemeClr>
              </a:solidFill>
              <a:latin typeface="Arial"/>
              <a:ea typeface="Adobe Fangsong Std R" pitchFamily="18" charset="-128"/>
              <a:cs typeface="Arial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pt-BR" sz="2400" dirty="0" smtClean="0">
              <a:solidFill>
                <a:schemeClr val="tx2">
                  <a:lumMod val="75000"/>
                </a:schemeClr>
              </a:solidFill>
              <a:latin typeface="Arial"/>
              <a:ea typeface="Adobe Fangsong Std R" pitchFamily="18" charset="-128"/>
              <a:cs typeface="Arial"/>
            </a:endParaRPr>
          </a:p>
          <a:p>
            <a:pPr>
              <a:lnSpc>
                <a:spcPct val="120000"/>
              </a:lnSpc>
            </a:pPr>
            <a:endParaRPr lang="pt-BR" sz="2400" dirty="0">
              <a:solidFill>
                <a:schemeClr val="tx2">
                  <a:lumMod val="75000"/>
                </a:schemeClr>
              </a:solidFill>
              <a:latin typeface="Arial"/>
              <a:ea typeface="Adobe Fangsong Std R" pitchFamily="18" charset="-128"/>
              <a:cs typeface="Arial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97826"/>
            <a:ext cx="4572000" cy="12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58"/>
          <p:cNvSpPr txBox="1"/>
          <p:nvPr/>
        </p:nvSpPr>
        <p:spPr>
          <a:xfrm>
            <a:off x="457200" y="4495800"/>
            <a:ext cx="373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altLang="pt-BR" sz="24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altLang="pt-BR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Destaque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altLang="pt-BR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Filtros exclusivos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altLang="pt-B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Página principal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altLang="pt-B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Vende muito mais!</a:t>
            </a:r>
          </a:p>
        </p:txBody>
      </p:sp>
    </p:spTree>
    <p:extLst>
      <p:ext uri="{BB962C8B-B14F-4D97-AF65-F5344CB8AC3E}">
        <p14:creationId xmlns:p14="http://schemas.microsoft.com/office/powerpoint/2010/main" val="123070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71600" y="533400"/>
            <a:ext cx="10668000" cy="430530"/>
          </a:xfrm>
        </p:spPr>
        <p:txBody>
          <a:bodyPr/>
          <a:lstStyle/>
          <a:p>
            <a:r>
              <a:rPr lang="pt-BR" sz="3200" dirty="0" smtClean="0"/>
              <a:t>Publicidade no Marketplace</a:t>
            </a:r>
            <a:endParaRPr lang="pt-BR" sz="32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828325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44638" y="3596193"/>
            <a:ext cx="3757929" cy="79508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ts val="6170"/>
              </a:lnSpc>
            </a:pPr>
            <a:r>
              <a:rPr sz="4400" b="1" spc="20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</a:t>
            </a:r>
            <a:r>
              <a:rPr sz="4400" b="1" spc="-25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4400" b="1" spc="15" dirty="0">
                <a:solidFill>
                  <a:srgbClr val="2C3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ADO!</a:t>
            </a:r>
            <a:endParaRPr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pt-BR" dirty="0"/>
              <a:t>O poder do maior Marketplace da América Latina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304800" y="1828800"/>
            <a:ext cx="9372600" cy="4838028"/>
            <a:chOff x="1257377" y="1122729"/>
            <a:chExt cx="7238666" cy="3816321"/>
          </a:xfrm>
        </p:grpSpPr>
        <p:sp>
          <p:nvSpPr>
            <p:cNvPr id="7" name="Elipse 20"/>
            <p:cNvSpPr/>
            <p:nvPr/>
          </p:nvSpPr>
          <p:spPr>
            <a:xfrm flipV="1">
              <a:off x="5840644" y="1303053"/>
              <a:ext cx="1611116" cy="1611116"/>
            </a:xfrm>
            <a:prstGeom prst="ellipse">
              <a:avLst/>
            </a:prstGeom>
            <a:solidFill>
              <a:srgbClr val="FFFFFF"/>
            </a:solidFill>
            <a:ln w="127000" cap="rnd" cmpd="sng">
              <a:solidFill>
                <a:srgbClr val="F1C232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 b="1" dirty="0">
                <a:ln>
                  <a:solidFill>
                    <a:srgbClr val="F1C232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8" name="Elipse 25"/>
            <p:cNvSpPr/>
            <p:nvPr/>
          </p:nvSpPr>
          <p:spPr>
            <a:xfrm flipV="1">
              <a:off x="3758660" y="1312538"/>
              <a:ext cx="1611116" cy="1611116"/>
            </a:xfrm>
            <a:prstGeom prst="ellipse">
              <a:avLst/>
            </a:prstGeom>
            <a:solidFill>
              <a:srgbClr val="FFFFFF"/>
            </a:solidFill>
            <a:ln w="127000" cap="rnd" cmpd="sng">
              <a:solidFill>
                <a:srgbClr val="F1C232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CaixaDeTexto 1"/>
            <p:cNvSpPr txBox="1">
              <a:spLocks noChangeArrowheads="1"/>
            </p:cNvSpPr>
            <p:nvPr/>
          </p:nvSpPr>
          <p:spPr bwMode="auto">
            <a:xfrm>
              <a:off x="1363187" y="4696270"/>
              <a:ext cx="2574963" cy="24278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pt-BR"/>
              </a:defPPr>
              <a:lvl1pPr>
                <a:defRPr sz="1400" b="1">
                  <a:solidFill>
                    <a:schemeClr val="tx1"/>
                  </a:solidFill>
                </a:defRPr>
              </a:lvl1pPr>
            </a:lstStyle>
            <a:p>
              <a:r>
                <a:rPr lang="pt-BR" dirty="0"/>
                <a:t>Fonte: Mercado Livre todos os países 2016</a:t>
              </a:r>
            </a:p>
          </p:txBody>
        </p:sp>
        <p:sp>
          <p:nvSpPr>
            <p:cNvPr id="10" name="CaixaDeTexto 32"/>
            <p:cNvSpPr txBox="1"/>
            <p:nvPr/>
          </p:nvSpPr>
          <p:spPr>
            <a:xfrm>
              <a:off x="5952233" y="1553428"/>
              <a:ext cx="1387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600" dirty="0">
                  <a:solidFill>
                    <a:srgbClr val="283277"/>
                  </a:solidFill>
                  <a:latin typeface="Lato Black"/>
                  <a:ea typeface="Adobe Fangsong Std R" pitchFamily="18" charset="-128"/>
                  <a:cs typeface="Lato Black"/>
                </a:rPr>
                <a:t>85%</a:t>
              </a:r>
            </a:p>
          </p:txBody>
        </p:sp>
        <p:sp>
          <p:nvSpPr>
            <p:cNvPr id="11" name="CaixaDeTexto 33"/>
            <p:cNvSpPr txBox="1"/>
            <p:nvPr/>
          </p:nvSpPr>
          <p:spPr>
            <a:xfrm>
              <a:off x="5952233" y="2219257"/>
              <a:ext cx="13879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Adobe Fangsong Std R" pitchFamily="18" charset="-128"/>
                </a:rPr>
                <a:t>ITENS NOVOS</a:t>
              </a:r>
            </a:p>
          </p:txBody>
        </p:sp>
        <p:sp>
          <p:nvSpPr>
            <p:cNvPr id="12" name="CaixaDeTexto 29"/>
            <p:cNvSpPr txBox="1"/>
            <p:nvPr/>
          </p:nvSpPr>
          <p:spPr>
            <a:xfrm>
              <a:off x="3841317" y="1553428"/>
              <a:ext cx="1445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600" dirty="0">
                  <a:solidFill>
                    <a:srgbClr val="283277"/>
                  </a:solidFill>
                  <a:latin typeface="Lato Black"/>
                  <a:ea typeface="Adobe Fangsong Std R" pitchFamily="18" charset="-128"/>
                  <a:cs typeface="Lato Black"/>
                </a:rPr>
                <a:t>98%</a:t>
              </a:r>
            </a:p>
          </p:txBody>
        </p:sp>
        <p:sp>
          <p:nvSpPr>
            <p:cNvPr id="13" name="CaixaDeTexto 30"/>
            <p:cNvSpPr txBox="1"/>
            <p:nvPr/>
          </p:nvSpPr>
          <p:spPr>
            <a:xfrm>
              <a:off x="3841317" y="2213087"/>
              <a:ext cx="14458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Adobe Fangsong Std R" pitchFamily="18" charset="-128"/>
                </a:rPr>
                <a:t>PREÇO FIXO</a:t>
              </a:r>
            </a:p>
          </p:txBody>
        </p:sp>
        <p:sp>
          <p:nvSpPr>
            <p:cNvPr id="14" name="CaixaDeTexto 17"/>
            <p:cNvSpPr txBox="1"/>
            <p:nvPr/>
          </p:nvSpPr>
          <p:spPr>
            <a:xfrm>
              <a:off x="1271809" y="4062878"/>
              <a:ext cx="28326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Adobe Fangsong Std R" pitchFamily="18" charset="-128"/>
                </a:rPr>
                <a:t>+ de </a:t>
              </a:r>
              <a:r>
                <a:rPr lang="en-US" sz="2000" dirty="0">
                  <a:solidFill>
                    <a:schemeClr val="tx1"/>
                  </a:solidFill>
                  <a:latin typeface="Lato Black"/>
                  <a:ea typeface="Adobe Fangsong Std R" pitchFamily="18" charset="-128"/>
                  <a:cs typeface="Lato Black"/>
                </a:rPr>
                <a:t>4.000 buscas</a:t>
              </a:r>
              <a:endPara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dobe Fangsong Std R" pitchFamily="18" charset="-128"/>
              </a:endParaRPr>
            </a:p>
          </p:txBody>
        </p:sp>
        <p:sp>
          <p:nvSpPr>
            <p:cNvPr id="15" name="Retângulo 18"/>
            <p:cNvSpPr/>
            <p:nvPr/>
          </p:nvSpPr>
          <p:spPr>
            <a:xfrm>
              <a:off x="1271809" y="4284610"/>
              <a:ext cx="278622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Adobe Fangsong Std R" pitchFamily="18" charset="-128"/>
                </a:rPr>
                <a:t>+ de </a:t>
              </a:r>
              <a:r>
                <a:rPr lang="en-US" sz="2000" dirty="0">
                  <a:solidFill>
                    <a:schemeClr val="tx1"/>
                  </a:solidFill>
                  <a:latin typeface="Lato Black"/>
                  <a:ea typeface="Adobe Fangsong Std R" pitchFamily="18" charset="-128"/>
                  <a:cs typeface="Lato Black"/>
                </a:rPr>
                <a:t>6 compras</a:t>
              </a:r>
              <a:endPara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dobe Fangsong Std R" pitchFamily="18" charset="-128"/>
              </a:endParaRPr>
            </a:p>
          </p:txBody>
        </p:sp>
        <p:sp>
          <p:nvSpPr>
            <p:cNvPr id="16" name="CaixaDeTexto 5"/>
            <p:cNvSpPr txBox="1"/>
            <p:nvPr/>
          </p:nvSpPr>
          <p:spPr>
            <a:xfrm>
              <a:off x="1257377" y="3517407"/>
              <a:ext cx="3256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283277"/>
                  </a:solidFill>
                  <a:latin typeface="+mn-lt"/>
                  <a:ea typeface="Adobe Fangsong Std R" pitchFamily="18" charset="-128"/>
                </a:rPr>
                <a:t>EM 1 SEGUNDO</a:t>
              </a:r>
              <a:r>
                <a:rPr lang="is-IS" sz="2400" b="1" dirty="0">
                  <a:solidFill>
                    <a:srgbClr val="283277"/>
                  </a:solidFill>
                  <a:latin typeface="+mn-lt"/>
                  <a:ea typeface="Adobe Fangsong Std R" pitchFamily="18" charset="-128"/>
                </a:rPr>
                <a:t>…</a:t>
              </a:r>
              <a:endParaRPr lang="pt-BR" sz="2400" b="1" dirty="0">
                <a:solidFill>
                  <a:srgbClr val="283277"/>
                </a:solidFill>
                <a:latin typeface="+mn-lt"/>
                <a:ea typeface="Adobe Fangsong Std R" pitchFamily="18" charset="-128"/>
              </a:endParaRPr>
            </a:p>
          </p:txBody>
        </p:sp>
        <p:pic>
          <p:nvPicPr>
            <p:cNvPr id="17" name="Picture 2" descr="Imagem inline 1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72832" y="1122729"/>
              <a:ext cx="2094669" cy="2269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Elipse 17"/>
            <p:cNvSpPr/>
            <p:nvPr/>
          </p:nvSpPr>
          <p:spPr>
            <a:xfrm flipV="1">
              <a:off x="6884927" y="2892674"/>
              <a:ext cx="1611116" cy="1611116"/>
            </a:xfrm>
            <a:prstGeom prst="ellipse">
              <a:avLst/>
            </a:prstGeom>
            <a:solidFill>
              <a:srgbClr val="FFFFFF"/>
            </a:solidFill>
            <a:ln w="127000" cap="rnd" cmpd="sng">
              <a:solidFill>
                <a:srgbClr val="F1C232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 b="1" dirty="0">
                <a:ln>
                  <a:solidFill>
                    <a:srgbClr val="F1C232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6936897" y="2949450"/>
              <a:ext cx="15071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5400" dirty="0">
                  <a:solidFill>
                    <a:srgbClr val="283277"/>
                  </a:solidFill>
                  <a:latin typeface="Lato Black"/>
                  <a:ea typeface="Adobe Fangsong Std R" pitchFamily="18" charset="-128"/>
                  <a:cs typeface="Lato Black"/>
                </a:rPr>
                <a:t>23</a:t>
              </a: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7037235" y="3950100"/>
              <a:ext cx="1306503" cy="427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Adobe Fangsong Std R" pitchFamily="18" charset="-128"/>
                </a:rPr>
                <a:t>Compradores únicos</a:t>
              </a:r>
            </a:p>
          </p:txBody>
        </p:sp>
        <p:sp>
          <p:nvSpPr>
            <p:cNvPr id="21" name="Elipse 20"/>
            <p:cNvSpPr/>
            <p:nvPr/>
          </p:nvSpPr>
          <p:spPr>
            <a:xfrm flipV="1">
              <a:off x="4804929" y="2902158"/>
              <a:ext cx="1611116" cy="1611116"/>
            </a:xfrm>
            <a:prstGeom prst="ellipse">
              <a:avLst/>
            </a:prstGeom>
            <a:solidFill>
              <a:srgbClr val="FFFFFF"/>
            </a:solidFill>
            <a:ln w="127000" cap="rnd" cmpd="sng">
              <a:solidFill>
                <a:srgbClr val="F1C232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5263466" y="2962797"/>
              <a:ext cx="6940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5400" dirty="0">
                  <a:solidFill>
                    <a:srgbClr val="283277"/>
                  </a:solidFill>
                  <a:latin typeface="Lato Black"/>
                  <a:ea typeface="Adobe Fangsong Std R" pitchFamily="18" charset="-128"/>
                  <a:cs typeface="Lato Black"/>
                </a:rPr>
                <a:t>7</a:t>
              </a: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5017245" y="3960290"/>
              <a:ext cx="1186484" cy="427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Adobe Fangsong Std R" pitchFamily="18" charset="-128"/>
                </a:rPr>
                <a:t>Vendedores únicos</a:t>
              </a:r>
            </a:p>
          </p:txBody>
        </p:sp>
        <p:sp>
          <p:nvSpPr>
            <p:cNvPr id="24" name="CaixaDeTexto 22"/>
            <p:cNvSpPr txBox="1"/>
            <p:nvPr/>
          </p:nvSpPr>
          <p:spPr>
            <a:xfrm>
              <a:off x="7037235" y="3675876"/>
              <a:ext cx="13065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solidFill>
                    <a:srgbClr val="283277"/>
                  </a:solidFill>
                  <a:latin typeface="Lato Black"/>
                  <a:ea typeface="Adobe Fangsong Std R" pitchFamily="18" charset="-128"/>
                  <a:cs typeface="Lato Black"/>
                </a:rPr>
                <a:t>MILHÕES</a:t>
              </a:r>
              <a:endPara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dobe Fangsong Std R" pitchFamily="18" charset="-128"/>
              </a:endParaRPr>
            </a:p>
          </p:txBody>
        </p:sp>
        <p:sp>
          <p:nvSpPr>
            <p:cNvPr id="25" name="CaixaDeTexto 27"/>
            <p:cNvSpPr txBox="1"/>
            <p:nvPr/>
          </p:nvSpPr>
          <p:spPr>
            <a:xfrm>
              <a:off x="5017245" y="3686064"/>
              <a:ext cx="11864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solidFill>
                    <a:srgbClr val="283277"/>
                  </a:solidFill>
                  <a:latin typeface="Lato Black"/>
                  <a:ea typeface="Adobe Fangsong Std R" pitchFamily="18" charset="-128"/>
                  <a:cs typeface="Lato Black"/>
                </a:rPr>
                <a:t>MILHÕES</a:t>
              </a:r>
              <a:endPara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dobe Fangsong Std R" pitchFamily="18" charset="-128"/>
              </a:endParaRPr>
            </a:p>
          </p:txBody>
        </p:sp>
      </p:grpSp>
      <p:sp>
        <p:nvSpPr>
          <p:cNvPr id="26" name="TextBox 8"/>
          <p:cNvSpPr txBox="1"/>
          <p:nvPr>
            <p:custDataLst>
              <p:tags r:id="rId1"/>
            </p:custDataLst>
          </p:nvPr>
        </p:nvSpPr>
        <p:spPr>
          <a:xfrm>
            <a:off x="438150" y="1371600"/>
            <a:ext cx="7887115" cy="33598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>
            <a:defPPr>
              <a:defRPr lang="pt-BR"/>
            </a:defPPr>
            <a:lvl1pPr algn="ctr">
              <a:defRPr sz="1600" b="1" cap="all">
                <a:solidFill>
                  <a:prstClr val="black"/>
                </a:solidFill>
              </a:defRPr>
            </a:lvl1pPr>
          </a:lstStyle>
          <a:p>
            <a:r>
              <a:rPr lang="pt-BR" dirty="0"/>
              <a:t>360 produtos vendidos por minuto</a:t>
            </a:r>
          </a:p>
        </p:txBody>
      </p:sp>
    </p:spTree>
    <p:extLst>
      <p:ext uri="{BB962C8B-B14F-4D97-AF65-F5344CB8AC3E}">
        <p14:creationId xmlns:p14="http://schemas.microsoft.com/office/powerpoint/2010/main" val="296920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9"/>
          <p:cNvSpPr txBox="1"/>
          <p:nvPr/>
        </p:nvSpPr>
        <p:spPr>
          <a:xfrm>
            <a:off x="1524000" y="3124200"/>
            <a:ext cx="4191000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lnSpc>
                <a:spcPts val="5800"/>
              </a:lnSpc>
            </a:pPr>
            <a:r>
              <a:rPr lang="es" sz="4000" b="1" dirty="0" smtClean="0">
                <a:solidFill>
                  <a:srgbClr val="2C3377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Performance</a:t>
            </a:r>
            <a:endParaRPr lang="es" sz="4000" b="1" dirty="0">
              <a:solidFill>
                <a:srgbClr val="2C3377"/>
              </a:solidFill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16504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10668000" cy="430530"/>
          </a:xfrm>
        </p:spPr>
        <p:txBody>
          <a:bodyPr/>
          <a:lstStyle/>
          <a:p>
            <a:r>
              <a:rPr lang="pt-BR" sz="2800" dirty="0"/>
              <a:t>O varejo online gradativamente aumenta sua participação nas vendas totais mundiais</a:t>
            </a:r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06536847"/>
              </p:ext>
            </p:extLst>
          </p:nvPr>
        </p:nvGraphicFramePr>
        <p:xfrm>
          <a:off x="192088" y="1828800"/>
          <a:ext cx="378936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Espaço Reservado para Conteúdo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41658291"/>
              </p:ext>
            </p:extLst>
          </p:nvPr>
        </p:nvGraphicFramePr>
        <p:xfrm>
          <a:off x="4200525" y="1828800"/>
          <a:ext cx="379095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Espaço Reservado para Conteúdo 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69483401"/>
              </p:ext>
            </p:extLst>
          </p:nvPr>
        </p:nvGraphicFramePr>
        <p:xfrm>
          <a:off x="8210550" y="1828800"/>
          <a:ext cx="378936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TextBox 9"/>
          <p:cNvSpPr txBox="1"/>
          <p:nvPr>
            <p:custDataLst>
              <p:tags r:id="rId1"/>
            </p:custDataLst>
          </p:nvPr>
        </p:nvSpPr>
        <p:spPr>
          <a:xfrm>
            <a:off x="491125" y="1508369"/>
            <a:ext cx="3395075" cy="3359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/>
          <a:p>
            <a:pPr algn="ctr" defTabSz="914400"/>
            <a:r>
              <a:rPr lang="pt-BR" sz="1600" b="1" cap="all" dirty="0">
                <a:solidFill>
                  <a:prstClr val="black"/>
                </a:solidFill>
              </a:rPr>
              <a:t>vendas mundiais</a:t>
            </a:r>
          </a:p>
        </p:txBody>
      </p:sp>
      <p:sp>
        <p:nvSpPr>
          <p:cNvPr id="12" name="TextBox 9"/>
          <p:cNvSpPr txBox="1"/>
          <p:nvPr>
            <p:custDataLst>
              <p:tags r:id="rId2"/>
            </p:custDataLst>
          </p:nvPr>
        </p:nvSpPr>
        <p:spPr>
          <a:xfrm>
            <a:off x="4465320" y="1508368"/>
            <a:ext cx="3459480" cy="3359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/>
          <a:p>
            <a:pPr algn="ctr" defTabSz="914400"/>
            <a:r>
              <a:rPr lang="pt-BR" sz="1600" b="1" cap="all" dirty="0">
                <a:solidFill>
                  <a:prstClr val="black"/>
                </a:solidFill>
              </a:rPr>
              <a:t>E-commerce no mundo</a:t>
            </a:r>
          </a:p>
        </p:txBody>
      </p:sp>
      <p:sp>
        <p:nvSpPr>
          <p:cNvPr id="13" name="TextBox 9"/>
          <p:cNvSpPr txBox="1"/>
          <p:nvPr>
            <p:custDataLst>
              <p:tags r:id="rId3"/>
            </p:custDataLst>
          </p:nvPr>
        </p:nvSpPr>
        <p:spPr>
          <a:xfrm>
            <a:off x="8305800" y="1508368"/>
            <a:ext cx="3505200" cy="3359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/>
          <a:p>
            <a:pPr algn="ctr" defTabSz="914400"/>
            <a:r>
              <a:rPr lang="pt-BR" sz="1600" b="1" cap="all" dirty="0">
                <a:solidFill>
                  <a:prstClr val="black"/>
                </a:solidFill>
              </a:rPr>
              <a:t>participação do e-commerce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57200" y="6324600"/>
            <a:ext cx="2937875" cy="304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Fonte: E-</a:t>
            </a:r>
            <a:r>
              <a:rPr lang="pt-BR" sz="1400" b="1" dirty="0" err="1">
                <a:solidFill>
                  <a:schemeClr val="tx1"/>
                </a:solidFill>
              </a:rPr>
              <a:t>Marketer</a:t>
            </a:r>
            <a:r>
              <a:rPr lang="pt-BR" sz="1400" b="1" dirty="0">
                <a:solidFill>
                  <a:schemeClr val="tx1"/>
                </a:solidFill>
              </a:rPr>
              <a:t>, Dezembro 2015</a:t>
            </a:r>
          </a:p>
        </p:txBody>
      </p:sp>
    </p:spTree>
    <p:extLst>
      <p:ext uri="{BB962C8B-B14F-4D97-AF65-F5344CB8AC3E}">
        <p14:creationId xmlns:p14="http://schemas.microsoft.com/office/powerpoint/2010/main" val="224678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84432520"/>
              </p:ext>
            </p:extLst>
          </p:nvPr>
        </p:nvGraphicFramePr>
        <p:xfrm>
          <a:off x="452438" y="2049463"/>
          <a:ext cx="5570537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Espaço Reservado para Conteúdo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57698141"/>
              </p:ext>
            </p:extLst>
          </p:nvPr>
        </p:nvGraphicFramePr>
        <p:xfrm>
          <a:off x="6269038" y="2049463"/>
          <a:ext cx="5570537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8"/>
          <p:cNvSpPr txBox="1"/>
          <p:nvPr>
            <p:custDataLst>
              <p:tags r:id="rId1"/>
            </p:custDataLst>
          </p:nvPr>
        </p:nvSpPr>
        <p:spPr>
          <a:xfrm>
            <a:off x="561178" y="1600200"/>
            <a:ext cx="5153822" cy="346253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/>
          <a:p>
            <a:pPr algn="ctr" defTabSz="914400"/>
            <a:r>
              <a:rPr lang="pt-BR" sz="1600" b="1" cap="all" dirty="0">
                <a:solidFill>
                  <a:prstClr val="black"/>
                </a:solidFill>
              </a:rPr>
              <a:t>Maiores mercados mundiais de e-commerce, 2015</a:t>
            </a:r>
          </a:p>
        </p:txBody>
      </p: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6477000" y="1610464"/>
            <a:ext cx="5105400" cy="33598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y" algn="b"/>
          </a:blipFill>
        </p:spPr>
        <p:txBody>
          <a:bodyPr vert="horz" wrap="square" lIns="0" tIns="0" rIns="0" bIns="88900" rtlCol="0" anchor="b">
            <a:spAutoFit/>
          </a:bodyPr>
          <a:lstStyle/>
          <a:p>
            <a:pPr algn="ctr"/>
            <a:r>
              <a:rPr lang="pt-BR" sz="1600" b="1" cap="all" dirty="0">
                <a:solidFill>
                  <a:prstClr val="black"/>
                </a:solidFill>
              </a:rPr>
              <a:t>participação e-commerce x vendas totais, 2015</a:t>
            </a:r>
            <a:endParaRPr lang="en-US" sz="1600" b="1" cap="all" dirty="0">
              <a:solidFill>
                <a:prstClr val="black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57200" y="6324600"/>
            <a:ext cx="2937875" cy="304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Fonte: E-</a:t>
            </a:r>
            <a:r>
              <a:rPr lang="pt-BR" sz="1400" b="1" dirty="0" err="1">
                <a:solidFill>
                  <a:schemeClr val="tx1"/>
                </a:solidFill>
              </a:rPr>
              <a:t>Marketer</a:t>
            </a:r>
            <a:r>
              <a:rPr lang="pt-BR" sz="1400" b="1" dirty="0">
                <a:solidFill>
                  <a:schemeClr val="tx1"/>
                </a:solidFill>
              </a:rPr>
              <a:t>, Dezembro 2015</a:t>
            </a:r>
          </a:p>
        </p:txBody>
      </p:sp>
      <p:pic>
        <p:nvPicPr>
          <p:cNvPr id="13" name="Picture 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71356">
            <a:off x="5301990" y="5874806"/>
            <a:ext cx="544264" cy="421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85774">
            <a:off x="673599" y="5917117"/>
            <a:ext cx="433743" cy="33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78084">
            <a:off x="1227864" y="5890849"/>
            <a:ext cx="446857" cy="34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904414">
            <a:off x="6241638" y="5633057"/>
            <a:ext cx="544264" cy="421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904414">
            <a:off x="11237179" y="5667324"/>
            <a:ext cx="455806" cy="353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904414">
            <a:off x="8603838" y="5604810"/>
            <a:ext cx="544264" cy="421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ítulo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10668000" cy="430530"/>
          </a:xfrm>
        </p:spPr>
        <p:txBody>
          <a:bodyPr/>
          <a:lstStyle/>
          <a:p>
            <a:r>
              <a:rPr lang="pt-BR" sz="2800" dirty="0"/>
              <a:t>Brasil figura entre os 10 maiores mercados mundiais de</a:t>
            </a:r>
            <a:br>
              <a:rPr lang="pt-BR" sz="2800" dirty="0"/>
            </a:br>
            <a:r>
              <a:rPr lang="pt-BR" sz="2800" dirty="0" smtClean="0"/>
              <a:t>e-commerce. Ainda </a:t>
            </a:r>
            <a:r>
              <a:rPr lang="pt-BR" sz="2800" dirty="0"/>
              <a:t>existe muita oportunidade de crescimento</a:t>
            </a:r>
          </a:p>
        </p:txBody>
      </p:sp>
    </p:spTree>
    <p:extLst>
      <p:ext uri="{BB962C8B-B14F-4D97-AF65-F5344CB8AC3E}">
        <p14:creationId xmlns:p14="http://schemas.microsoft.com/office/powerpoint/2010/main" val="8596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8789</TotalTime>
  <Words>1853</Words>
  <Application>Microsoft Office PowerPoint</Application>
  <PresentationFormat>Personalizar</PresentationFormat>
  <Paragraphs>511</Paragraphs>
  <Slides>57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57</vt:i4>
      </vt:variant>
    </vt:vector>
  </HeadingPairs>
  <TitlesOfParts>
    <vt:vector size="60" baseType="lpstr">
      <vt:lpstr>Office Theme</vt:lpstr>
      <vt:lpstr>Planilha do Microsoft Excel 97-2003</vt:lpstr>
      <vt:lpstr>ChartWizard</vt:lpstr>
      <vt:lpstr>Workshop  Marketplace  </vt:lpstr>
      <vt:lpstr>Apresentação do PowerPoint</vt:lpstr>
      <vt:lpstr>Marketplace como canal de vendas</vt:lpstr>
      <vt:lpstr>Marketplaces cumprem, cada vez mais, as necessidades dos compradores </vt:lpstr>
      <vt:lpstr>Marketplace: os benefícios para lojistas vão além da demanda online </vt:lpstr>
      <vt:lpstr>O poder do maior Marketplace da América Latina</vt:lpstr>
      <vt:lpstr>Apresentação do PowerPoint</vt:lpstr>
      <vt:lpstr>O varejo online gradativamente aumenta sua participação nas vendas totais mundiais</vt:lpstr>
      <vt:lpstr>Brasil figura entre os 10 maiores mercados mundiais de e-commerce. Ainda existe muita oportunidade de crescimento</vt:lpstr>
      <vt:lpstr>As vendas totais no Brasil estão desaquecidas - ao contrário do e-commerce, que vem crescendo fortemente</vt:lpstr>
      <vt:lpstr>O número de e-consumidores no Brasil chegará a 50 milhões até 2019, representando 1/3 do total da América Latina</vt:lpstr>
      <vt:lpstr>Marketplaces dominam os maiores sites de e-commerce do planeta</vt:lpstr>
      <vt:lpstr>No Brasil, o Mercado Livre é líder em audiência</vt:lpstr>
      <vt:lpstr>Tendências que movimentam o e-commerce no Brasil</vt:lpstr>
      <vt:lpstr>Tendências que movimentam o e-commerce no Brasil</vt:lpstr>
      <vt:lpstr>Usuários de Internet no mundo chegam a 3 bilhões</vt:lpstr>
      <vt:lpstr>No Brasil,  60% da população têm acesso à Internet ; Smartphones são a principal ferramenta de acesso</vt:lpstr>
      <vt:lpstr>20% das vendas no Brasil ocorrem via dispositivos móveis. Na China, índice já está em 50%</vt:lpstr>
      <vt:lpstr>O consumidor é mobile, e a publicidade se adaptou a esse comportamento</vt:lpstr>
      <vt:lpstr>APP vs Web Mobile? Deixe o consumidor decidir</vt:lpstr>
      <vt:lpstr>No início, mobile era tratado como mais uma fonte de demanda</vt:lpstr>
      <vt:lpstr>Hoje, mobile é uma plataforma independente </vt:lpstr>
      <vt:lpstr>A plataforma mobile tem estratégia dedicada</vt:lpstr>
      <vt:lpstr>Tendências que movimentam o e-commerce no Brasil</vt:lpstr>
      <vt:lpstr>Geração Millenium vem modificando o perfil dos consumidores</vt:lpstr>
      <vt:lpstr>Geração Millenium vem modificando o perfil dos consumidores</vt:lpstr>
      <vt:lpstr>Qual é a melhor maneira de atender cada um dos perfis de consumidor?</vt:lpstr>
      <vt:lpstr>O que vem por ai? Gen Z</vt:lpstr>
      <vt:lpstr>Tendências que movimentam o e-commerce no Brasil</vt:lpstr>
      <vt:lpstr>Participação dos Marketplaces no varejo digital</vt:lpstr>
      <vt:lpstr>Participação de Marketplace será ainda maior - Fato #1 Nos EUA cresce num ritmo 2x maior que outros canais</vt:lpstr>
      <vt:lpstr>Participação de Marketplace será ainda maior - Fato #2 Na América Latina já apresenta concentrações maiores</vt:lpstr>
      <vt:lpstr>Participação de Marketplace será ainda maior - Fato #3 No Brasil cresce num ritmo 10x maior que outros canais</vt:lpstr>
      <vt:lpstr>Apresentação do PowerPoint</vt:lpstr>
      <vt:lpstr>Apresentação do PowerPoint</vt:lpstr>
      <vt:lpstr>Apresentação do PowerPoint</vt:lpstr>
      <vt:lpstr>Apresentação do PowerPoint</vt:lpstr>
      <vt:lpstr>Viabilidade de um marketplace</vt:lpstr>
      <vt:lpstr>Apresentação do PowerPoint</vt:lpstr>
      <vt:lpstr>Como Gerenciar um Marketplace?</vt:lpstr>
      <vt:lpstr>Apresentação do PowerPoint</vt:lpstr>
      <vt:lpstr>Integrado</vt:lpstr>
      <vt:lpstr>Integração entre sistemas</vt:lpstr>
      <vt:lpstr>Integração tecnológica é fundamental para garantir a boa experiência de vendas</vt:lpstr>
      <vt:lpstr>Lista prioritária de integração</vt:lpstr>
      <vt:lpstr>Integração entre sistemas - PLATAFORMA</vt:lpstr>
      <vt:lpstr>Integração entre sistemas – EBUILDERS/Hub</vt:lpstr>
      <vt:lpstr>Benefícios do canal integrado</vt:lpstr>
      <vt:lpstr>Apresentação do PowerPoint</vt:lpstr>
      <vt:lpstr>Marketing do Lojista</vt:lpstr>
      <vt:lpstr>Título</vt:lpstr>
      <vt:lpstr>Fotos</vt:lpstr>
      <vt:lpstr>Descrição de anúncio</vt:lpstr>
      <vt:lpstr>Atendimento ao comprador (cliente final)</vt:lpstr>
      <vt:lpstr>Preço e Frete Grátis</vt:lpstr>
      <vt:lpstr>Publicidade no Marketplace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Print</dc:title>
  <dc:creator>Felipe Mascarenhas Frias Paschoal</dc:creator>
  <cp:lastModifiedBy>Flavia Marcon</cp:lastModifiedBy>
  <cp:revision>288</cp:revision>
  <dcterms:created xsi:type="dcterms:W3CDTF">2016-09-11T00:51:37Z</dcterms:created>
  <dcterms:modified xsi:type="dcterms:W3CDTF">2016-12-06T11:03:13Z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2016-08-12T00:00:00Z</vt:filetime>
  </property>
  <property fmtid="{D5CDD505-2E9C-101B-9397-08002B2CF9AE}" pid="3" name="Creator">
    <vt:lpwstr>Adobe Illustrator CC 2015.3 (Windows)</vt:lpwstr>
  </property>
  <property fmtid="{D5CDD505-2E9C-101B-9397-08002B2CF9AE}" pid="4" name="LastSaved">
    <vt:filetime>2016-08-12T00:00:00Z</vt:filetime>
  </property>
</Properties>
</file>